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9" r:id="rId3"/>
    <p:sldId id="562" r:id="rId4"/>
    <p:sldId id="567" r:id="rId5"/>
    <p:sldId id="563" r:id="rId6"/>
    <p:sldId id="570" r:id="rId7"/>
    <p:sldId id="572" r:id="rId8"/>
    <p:sldId id="564" r:id="rId9"/>
    <p:sldId id="573" r:id="rId10"/>
    <p:sldId id="569" r:id="rId11"/>
    <p:sldId id="550" r:id="rId12"/>
    <p:sldId id="300" r:id="rId13"/>
    <p:sldId id="307" r:id="rId14"/>
    <p:sldId id="556" r:id="rId15"/>
    <p:sldId id="548" r:id="rId16"/>
    <p:sldId id="557" r:id="rId17"/>
    <p:sldId id="552" r:id="rId18"/>
    <p:sldId id="553" r:id="rId19"/>
    <p:sldId id="574" r:id="rId20"/>
    <p:sldId id="566" r:id="rId21"/>
    <p:sldId id="554" r:id="rId22"/>
    <p:sldId id="571" r:id="rId23"/>
    <p:sldId id="266" r:id="rId24"/>
    <p:sldId id="531" r:id="rId25"/>
    <p:sldId id="560" r:id="rId26"/>
    <p:sldId id="52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66F"/>
    <a:srgbClr val="FFD53B"/>
    <a:srgbClr val="E055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7"/>
    <p:restoredTop sz="94722"/>
  </p:normalViewPr>
  <p:slideViewPr>
    <p:cSldViewPr snapToGrid="0">
      <p:cViewPr varScale="1">
        <p:scale>
          <a:sx n="115" d="100"/>
          <a:sy n="11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8916-C8CD-2D4A-9807-F4BA6DF4ECCE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D324D-EA70-664F-B831-5EDFB80C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difficulty</a:t>
            </a:r>
          </a:p>
          <a:p>
            <a:r>
              <a:rPr lang="en-US" dirty="0"/>
              <a:t>No </a:t>
            </a:r>
            <a:r>
              <a:rPr lang="en-US" dirty="0" err="1"/>
              <a:t>linalg</a:t>
            </a:r>
            <a:r>
              <a:rPr lang="en-US" dirty="0"/>
              <a:t> </a:t>
            </a:r>
          </a:p>
          <a:p>
            <a:r>
              <a:rPr lang="en-US" dirty="0"/>
              <a:t>we can run each particle independent of every other particle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monte </a:t>
            </a:r>
            <a:r>
              <a:rPr lang="en-US" dirty="0" err="1"/>
              <a:t>carlo</a:t>
            </a:r>
            <a:r>
              <a:rPr lang="en-US" dirty="0"/>
              <a:t> needs the exascale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0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3B9003-3ECF-AEF2-6306-2125F5434501}"/>
              </a:ext>
            </a:extLst>
          </p:cNvPr>
          <p:cNvSpPr/>
          <p:nvPr userDrawn="1"/>
        </p:nvSpPr>
        <p:spPr>
          <a:xfrm>
            <a:off x="-8878" y="5454188"/>
            <a:ext cx="12252960" cy="141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F8A596-245F-C19D-CBA7-2F6F765F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2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0DD66-C058-22F7-0977-360089E8D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609852"/>
            <a:ext cx="3453555" cy="11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5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1A-D4E3-3475-6116-A9F6E2E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A0103-77C7-6CE2-B98D-F3935D22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BDCE-DFB9-EA2F-A513-A3866DAC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5AF2-D405-CD42-B4C8-20643A109907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40874-3326-B8C9-BA26-8E68F26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4C65-2337-5881-013B-594C1F7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AA40B-D0B2-01F3-7EC8-0752DB68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2E7B-442E-C63F-B808-AEC2ED70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8890-37B4-DCD4-2144-60AF6C41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9D38-483B-9446-B403-1F9BF70AC638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0C81-D8DC-3C92-4F5F-01CB42A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6CAA-129D-BB1F-9C6D-7D010E6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EE-077A-6493-5710-B2535DD2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845-D575-D3C9-0789-6AC15D1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5C4B-1CE5-CEB9-23AD-3DF5A4B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2952-ED16-2849-B84E-2BC35A16E5AB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0890-35B8-7779-CB25-97FBBF9C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649B-FB28-6C8C-FE83-7ED7D9E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r>
              <a:rPr lang="en-US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94283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7FD-32D6-0D39-7563-85B3DB9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7458"/>
            <a:ext cx="10515600" cy="4225018"/>
          </a:xfrm>
        </p:spPr>
        <p:txBody>
          <a:bodyPr anchor="ctr"/>
          <a:lstStyle>
            <a:lvl1pPr algn="ctr">
              <a:defRPr sz="6000" i="1"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1F51-5FA1-59AD-A950-0420BD4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0857"/>
            <a:ext cx="10515600" cy="1408793"/>
          </a:xfrm>
        </p:spPr>
        <p:txBody>
          <a:bodyPr anchor="ctr"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1F61-28C2-5CBE-3DC1-AEB46AF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70B70-C8C8-B242-B35D-52EC26CBD8EA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E4A7-3E2B-D900-CF88-3C3A4A8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E961-E63B-5CBF-26B0-6C12269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84C-3C10-471F-DBC0-CCB84BF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5CA-5435-B520-AEF2-868F42A2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2646-A264-BFC5-7F6E-F55B2150B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C732-60DD-420E-73B6-912CBC7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32AC8-BD59-4A46-A42B-9E2357E1F221}" type="datetime1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F96B-891A-C1A2-C908-E82C9397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FDC93-330B-5957-6533-D454041C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404B-22F6-5D1A-E759-0511B8D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86CD-6778-18FD-B412-712F95C4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FC347-BE87-DC82-7FFF-A30B9103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83F8-B197-4605-3170-134394C17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B1D92-A0A1-8960-5EB2-DFCC31E0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B3A1-40DE-3B33-EFE7-C9327BE9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4F36-C439-184E-A470-B7DAA1FC0C13}" type="datetime1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4357D-7FD1-D4F6-09A3-6FB84622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574C8-7366-896D-CCDD-CC6B7AD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6F30-0BE5-1C68-1885-4EF6E16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30F-8F97-7975-3936-165404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B802-76E7-DD40-A525-69A593C52D5C}" type="datetime1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7D931-4028-DECE-1824-A21FCA6E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7C2-960C-3480-980D-C2E5F73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72D9-C52A-F962-0CB1-3411760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A4DA-9205-1441-9266-D9B09B0098A0}" type="datetime1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E02C-2B9C-1104-B1B2-7159FD0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BA35-84F6-5922-5AE5-736518F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7F6-6330-FE46-6789-74DFEDCA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5E00-F4F0-B692-0776-219F1652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26F7-C92E-0A47-E3A7-2FD1603B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F5D8-BE74-CEE7-23D4-3B242EC0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0E2E-3A30-4647-9F1E-1276BFE19103}" type="datetime1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F5D5-C2C6-DAEB-8875-F2EF53D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EBE63-5AE7-22F4-16D0-8F8A4BA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598-0F16-F799-6B65-A1CEF34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E58C-3CD0-DBC5-8636-34F5FDE2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192CF-D9CC-2421-B712-B77D7C22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4AE3-C895-9125-89F9-FC2E3244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146E-78CE-CC42-8201-889B887A5F51}" type="datetime1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C1FD-210B-7165-8B77-7B951A1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Monte Carlo / Dynamic 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041E1-ADC6-A731-D005-13795F3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B245E-5FFE-F8E5-2F22-104310B83BAB}"/>
              </a:ext>
            </a:extLst>
          </p:cNvPr>
          <p:cNvSpPr/>
          <p:nvPr userDrawn="1"/>
        </p:nvSpPr>
        <p:spPr>
          <a:xfrm>
            <a:off x="-8878" y="6185841"/>
            <a:ext cx="12252960" cy="681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0242-F6E2-EE55-A28D-412E3E8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8FDE-511B-00B2-04B2-5AF17935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FCBA-15BE-50B5-BA59-21E608C5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74C350B1-3117-6F4F-9400-22681DA26222}" type="datetime1">
              <a:rPr lang="en-US" smtClean="0"/>
              <a:t>7/11/24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DEAC-A3C1-7AEA-5309-EDB570ED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Monte Carlo / Dynamic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4FB1-008C-1F0D-9DBB-38DB26F5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428BFB55-84C6-B64A-988D-585CA118354E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7935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Grande" panose="020B0600040502020204" pitchFamily="34" charset="0"/>
          <a:ea typeface="+mj-ea"/>
          <a:cs typeface="Lucida Grande" panose="020B06000405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3F2-D13D-C31D-68CE-3A05FBC22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6" y="486527"/>
            <a:ext cx="1112520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Monte Carlo/Dynamic Code: Performant and Portable High-Performance Computing at Scale via Python and </a:t>
            </a:r>
            <a:r>
              <a:rPr lang="en-US" sz="4000" dirty="0" err="1"/>
              <a:t>Numba</a:t>
            </a:r>
            <a:r>
              <a:rPr lang="en-US" sz="4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CF8D-41E7-3D3A-972A-F8E63F9ACA65}"/>
              </a:ext>
            </a:extLst>
          </p:cNvPr>
          <p:cNvSpPr txBox="1"/>
          <p:nvPr/>
        </p:nvSpPr>
        <p:spPr>
          <a:xfrm>
            <a:off x="681316" y="2472050"/>
            <a:ext cx="102691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Joanna Piper Morgan* &amp; Kyle E. Niemeyer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Center for Exascale Monte Carlo Neutron Transport 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CEMeNT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)</a:t>
            </a:r>
            <a:r>
              <a: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 †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 at Oregon State University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*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morgajoa@oregonstate.edu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†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https://cement-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psaap.github.io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B646-611D-269A-12B2-64A84E0FC6D2}"/>
              </a:ext>
            </a:extLst>
          </p:cNvPr>
          <p:cNvSpPr txBox="1"/>
          <p:nvPr/>
        </p:nvSpPr>
        <p:spPr>
          <a:xfrm>
            <a:off x="681316" y="3950421"/>
            <a:ext cx="6360615" cy="1387982"/>
          </a:xfrm>
          <a:prstGeom prst="rect">
            <a:avLst/>
          </a:prstGeom>
          <a:noFill/>
        </p:spPr>
        <p:txBody>
          <a:bodyPr wrap="square" anchor="ctr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23rd Conference on </a:t>
            </a:r>
            <a:r>
              <a:rPr lang="en-US" b="0" dirty="0"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Scientific Computing in Python (SciPy 2024)</a:t>
            </a:r>
            <a:endParaRPr lang="en-US" sz="1600" i="1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Tacoma, WA, USA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Wednesday, July 9</a:t>
            </a:r>
            <a:r>
              <a:rPr lang="en-US" baseline="30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</a:t>
            </a: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3240C-0182-2B8C-43E2-A8A014DCE1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31"/>
          <a:stretch/>
        </p:blipFill>
        <p:spPr>
          <a:xfrm>
            <a:off x="7340958" y="3741568"/>
            <a:ext cx="4465559" cy="1604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8931-2BFD-0507-643A-1439276F67DC}"/>
              </a:ext>
            </a:extLst>
          </p:cNvPr>
          <p:cNvSpPr txBox="1"/>
          <p:nvPr/>
        </p:nvSpPr>
        <p:spPr>
          <a:xfrm>
            <a:off x="7556290" y="5736924"/>
            <a:ext cx="4465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200" dirty="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This work was supported by the Center for </a:t>
            </a:r>
            <a:r>
              <a:rPr lang="en-US" sz="1200" dirty="0" err="1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Exascale</a:t>
            </a:r>
            <a:r>
              <a:rPr lang="en-US" sz="1200" dirty="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Monte Carlo Neutron Transport (</a:t>
            </a:r>
            <a:r>
              <a:rPr lang="en-US" sz="1200" dirty="0" err="1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CEMeNT</a:t>
            </a:r>
            <a:r>
              <a:rPr lang="en-US" sz="1200" dirty="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) a PSAAP-III project funded by the  Department of Energy, grant number: DE NA003967.</a:t>
            </a:r>
          </a:p>
        </p:txBody>
      </p:sp>
    </p:spTree>
    <p:extLst>
      <p:ext uri="{BB962C8B-B14F-4D97-AF65-F5344CB8AC3E}">
        <p14:creationId xmlns:p14="http://schemas.microsoft.com/office/powerpoint/2010/main" val="421042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F8E-2E2A-9D6F-EBBE-B4BB83E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MC/DC at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2B83-330E-F2CA-B91B-66DE2C30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5127" cy="4351338"/>
          </a:xfrm>
        </p:spPr>
        <p:txBody>
          <a:bodyPr/>
          <a:lstStyle/>
          <a:p>
            <a:r>
              <a:rPr lang="en-US" dirty="0"/>
              <a:t>Modern HPC’s use lots of GPUs</a:t>
            </a:r>
          </a:p>
          <a:p>
            <a:r>
              <a:rPr lang="en-US" dirty="0"/>
              <a:t>We need to produce compute kernels for both CPUs and GPUs</a:t>
            </a:r>
          </a:p>
          <a:p>
            <a:r>
              <a:rPr lang="en-US" dirty="0"/>
              <a:t>Portability frameworks have entered the chat</a:t>
            </a:r>
          </a:p>
          <a:p>
            <a:pPr lvl="1"/>
            <a:r>
              <a:rPr lang="en-US" dirty="0" err="1"/>
              <a:t>Kokkos</a:t>
            </a:r>
            <a:r>
              <a:rPr lang="en-US" dirty="0"/>
              <a:t>/Raja</a:t>
            </a:r>
          </a:p>
          <a:p>
            <a:pPr lvl="1"/>
            <a:r>
              <a:rPr lang="en-US" dirty="0"/>
              <a:t>DSLs + Python Glue</a:t>
            </a:r>
          </a:p>
          <a:p>
            <a:pPr lvl="1"/>
            <a:r>
              <a:rPr lang="en-US" dirty="0"/>
              <a:t>Julia*</a:t>
            </a:r>
          </a:p>
          <a:p>
            <a:pPr lvl="1"/>
            <a:r>
              <a:rPr lang="en-US" dirty="0" err="1"/>
              <a:t>Numba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2116E-F917-15D2-4839-83FF0283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0F269-62DE-7F47-A158-4E963A99C5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31"/>
          <a:stretch/>
        </p:blipFill>
        <p:spPr>
          <a:xfrm>
            <a:off x="7103327" y="4101653"/>
            <a:ext cx="4465559" cy="1604969"/>
          </a:xfrm>
          <a:prstGeom prst="rect">
            <a:avLst/>
          </a:prstGeom>
        </p:spPr>
      </p:pic>
      <p:pic>
        <p:nvPicPr>
          <p:cNvPr id="9" name="Picture 2" descr="Numba: A High Performance Python Compiler">
            <a:extLst>
              <a:ext uri="{FF2B5EF4-FFF2-40B4-BE49-F238E27FC236}">
                <a16:creationId xmlns:a16="http://schemas.microsoft.com/office/drawing/2014/main" id="{02B841FE-48A0-8775-40C4-D92D4A6A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3327" y="1392580"/>
            <a:ext cx="4619834" cy="12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pi4py.futures — MPI for Python 4.0.0.dev0 documentation">
            <a:extLst>
              <a:ext uri="{FF2B5EF4-FFF2-40B4-BE49-F238E27FC236}">
                <a16:creationId xmlns:a16="http://schemas.microsoft.com/office/drawing/2014/main" id="{AB7D4610-31EC-8B44-5D8C-559EBD5E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3327" y="2773898"/>
            <a:ext cx="164465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76527A-C811-DFE4-240D-0345D09E7682}"/>
              </a:ext>
            </a:extLst>
          </p:cNvPr>
          <p:cNvSpPr txBox="1"/>
          <p:nvPr/>
        </p:nvSpPr>
        <p:spPr>
          <a:xfrm>
            <a:off x="8524953" y="2789542"/>
            <a:ext cx="2605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i="1" dirty="0">
                <a:solidFill>
                  <a:srgbClr val="003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mpi4py</a:t>
            </a:r>
            <a:endParaRPr lang="en-US" b="1" i="1" dirty="0">
              <a:solidFill>
                <a:srgbClr val="003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4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3EBA-D90D-29E9-B814-E59A50C9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MC/DC Layout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166BE-5B9A-E481-434C-13D0D9294E1A}"/>
              </a:ext>
            </a:extLst>
          </p:cNvPr>
          <p:cNvSpPr/>
          <p:nvPr/>
        </p:nvSpPr>
        <p:spPr>
          <a:xfrm>
            <a:off x="4155289" y="1907324"/>
            <a:ext cx="1849886" cy="6866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input_.</a:t>
            </a: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py</a:t>
            </a: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4A0F5-C19E-361D-A406-C72E0EF93C50}"/>
              </a:ext>
            </a:extLst>
          </p:cNvPr>
          <p:cNvSpPr/>
          <p:nvPr/>
        </p:nvSpPr>
        <p:spPr>
          <a:xfrm>
            <a:off x="7228457" y="1907324"/>
            <a:ext cx="1849886" cy="6866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main.py</a:t>
            </a: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1E4099-5ED3-E8C4-8C53-F5B2166BA84C}"/>
              </a:ext>
            </a:extLst>
          </p:cNvPr>
          <p:cNvGrpSpPr/>
          <p:nvPr/>
        </p:nvGrpSpPr>
        <p:grpSpPr>
          <a:xfrm>
            <a:off x="895306" y="3153981"/>
            <a:ext cx="2548890" cy="2871496"/>
            <a:chOff x="605307" y="2044316"/>
            <a:chExt cx="3374265" cy="43951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C79853-8430-0B76-D970-7F99C32424F5}"/>
                </a:ext>
              </a:extLst>
            </p:cNvPr>
            <p:cNvSpPr/>
            <p:nvPr/>
          </p:nvSpPr>
          <p:spPr>
            <a:xfrm>
              <a:off x="605307" y="2044316"/>
              <a:ext cx="3374265" cy="43951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CF52-FD12-CFBD-8FDE-0652838F285C}"/>
                </a:ext>
              </a:extLst>
            </p:cNvPr>
            <p:cNvSpPr/>
            <p:nvPr/>
          </p:nvSpPr>
          <p:spPr>
            <a:xfrm>
              <a:off x="1140742" y="3284329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loop.py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763E98-3956-5590-72FD-96C67230AE75}"/>
                </a:ext>
              </a:extLst>
            </p:cNvPr>
            <p:cNvSpPr/>
            <p:nvPr/>
          </p:nvSpPr>
          <p:spPr>
            <a:xfrm>
              <a:off x="1140742" y="4939708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kernel.py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824E13-C94F-6898-8AFC-D106015AEF3A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2365198" y="4335363"/>
              <a:ext cx="0" cy="604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9221C7-2718-B53F-7BD7-4180E4CD55BB}"/>
                </a:ext>
              </a:extLst>
            </p:cNvPr>
            <p:cNvSpPr txBox="1"/>
            <p:nvPr/>
          </p:nvSpPr>
          <p:spPr>
            <a:xfrm>
              <a:off x="662930" y="2240072"/>
              <a:ext cx="2874876" cy="800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MPI Thread: 0</a:t>
              </a:r>
              <a:b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400" dirty="0" err="1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Numba</a:t>
              </a:r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/Python mode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11B475-2DDC-29EC-879D-A6BE537F317A}"/>
              </a:ext>
            </a:extLst>
          </p:cNvPr>
          <p:cNvGrpSpPr/>
          <p:nvPr/>
        </p:nvGrpSpPr>
        <p:grpSpPr>
          <a:xfrm>
            <a:off x="4155289" y="3153981"/>
            <a:ext cx="2548890" cy="2871496"/>
            <a:chOff x="605307" y="2044316"/>
            <a:chExt cx="3374265" cy="43951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2C8F6D-3597-8745-128C-6EDA76B6FBF8}"/>
                </a:ext>
              </a:extLst>
            </p:cNvPr>
            <p:cNvSpPr/>
            <p:nvPr/>
          </p:nvSpPr>
          <p:spPr>
            <a:xfrm>
              <a:off x="605307" y="2044316"/>
              <a:ext cx="3374265" cy="43951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425EC2-1A3B-6108-D6FD-143BD2D9BCBA}"/>
                </a:ext>
              </a:extLst>
            </p:cNvPr>
            <p:cNvSpPr/>
            <p:nvPr/>
          </p:nvSpPr>
          <p:spPr>
            <a:xfrm>
              <a:off x="1140742" y="3284329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loop.py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139D55-0AD2-4E22-E1F6-9A6E6B3E63E6}"/>
                </a:ext>
              </a:extLst>
            </p:cNvPr>
            <p:cNvSpPr/>
            <p:nvPr/>
          </p:nvSpPr>
          <p:spPr>
            <a:xfrm>
              <a:off x="1140742" y="4939708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kernel.py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74EA3FE-A7D6-6C69-71AD-9CE24BDBE603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2365198" y="4335363"/>
              <a:ext cx="0" cy="604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366EA-8649-1065-99D4-5F4A98A1A6B7}"/>
                </a:ext>
              </a:extLst>
            </p:cNvPr>
            <p:cNvSpPr txBox="1"/>
            <p:nvPr/>
          </p:nvSpPr>
          <p:spPr>
            <a:xfrm>
              <a:off x="681474" y="2240072"/>
              <a:ext cx="2874876" cy="800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MPI Thread: 1</a:t>
              </a:r>
              <a:b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400" dirty="0" err="1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Numba</a:t>
              </a:r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/Python mode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1A42B2-AD85-6D5E-BE7F-8843726B4D48}"/>
              </a:ext>
            </a:extLst>
          </p:cNvPr>
          <p:cNvGrpSpPr/>
          <p:nvPr/>
        </p:nvGrpSpPr>
        <p:grpSpPr>
          <a:xfrm>
            <a:off x="7884135" y="3153981"/>
            <a:ext cx="2548890" cy="2872392"/>
            <a:chOff x="605307" y="2042945"/>
            <a:chExt cx="3374265" cy="439648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DD9435-9274-F5C3-7715-DE0678BA2576}"/>
                </a:ext>
              </a:extLst>
            </p:cNvPr>
            <p:cNvSpPr/>
            <p:nvPr/>
          </p:nvSpPr>
          <p:spPr>
            <a:xfrm>
              <a:off x="605307" y="2042945"/>
              <a:ext cx="3374265" cy="43964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5C9563-4DE4-C732-780D-0E687E434155}"/>
                </a:ext>
              </a:extLst>
            </p:cNvPr>
            <p:cNvSpPr/>
            <p:nvPr/>
          </p:nvSpPr>
          <p:spPr>
            <a:xfrm>
              <a:off x="1140742" y="3284329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loop.py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2C7009-47CB-182E-A72B-E833E635CA8F}"/>
                </a:ext>
              </a:extLst>
            </p:cNvPr>
            <p:cNvSpPr/>
            <p:nvPr/>
          </p:nvSpPr>
          <p:spPr>
            <a:xfrm>
              <a:off x="1140742" y="4939708"/>
              <a:ext cx="2448911" cy="105103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Lucida Grande" panose="020B0600040502020204" pitchFamily="34" charset="0"/>
                  <a:cs typeface="Lucida Grande" panose="020B0600040502020204" pitchFamily="34" charset="0"/>
                </a:rPr>
                <a:t>kernel.py</a:t>
              </a:r>
              <a:b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1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decorated python functions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E97CD4-4FF7-A472-0247-42F000A2043D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2365198" y="4335363"/>
              <a:ext cx="0" cy="6043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823B83-1B80-6531-1B5A-44A839CB5D67}"/>
                </a:ext>
              </a:extLst>
            </p:cNvPr>
            <p:cNvSpPr txBox="1"/>
            <p:nvPr/>
          </p:nvSpPr>
          <p:spPr>
            <a:xfrm>
              <a:off x="652677" y="2234832"/>
              <a:ext cx="2874876" cy="800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MPI Thread: N</a:t>
              </a:r>
              <a:b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</a:br>
              <a:r>
                <a:rPr lang="en-US" sz="1400" dirty="0" err="1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Numba</a:t>
              </a:r>
              <a:r>
                <a:rPr lang="en-US" sz="1400" dirty="0">
                  <a:solidFill>
                    <a:schemeClr val="bg1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/Python mode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E7788F3-60CF-378C-9A09-FD63C3BF6FA4}"/>
              </a:ext>
            </a:extLst>
          </p:cNvPr>
          <p:cNvSpPr/>
          <p:nvPr/>
        </p:nvSpPr>
        <p:spPr>
          <a:xfrm>
            <a:off x="894195" y="1907324"/>
            <a:ext cx="1849886" cy="6866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user_defined_input.py</a:t>
            </a:r>
            <a:endParaRPr lang="en-US" sz="12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A62F18-FA25-2EB7-1743-0DE4B1C04C57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2169751" y="2594004"/>
            <a:ext cx="5983649" cy="5599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353FD8-9AA9-EF6C-0A0D-EA1E7F9FF07C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V="1">
            <a:off x="5429734" y="2594004"/>
            <a:ext cx="2723666" cy="5599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898B0D-1E46-A27C-389D-3F044D660B13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flipH="1" flipV="1">
            <a:off x="8153400" y="2594004"/>
            <a:ext cx="1005180" cy="5599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203C29-52F0-8D22-6BA3-2F81660FE09A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2744081" y="2250664"/>
            <a:ext cx="141120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693D1E-C97E-70DB-334A-AC7C72F5840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05175" y="2250664"/>
            <a:ext cx="122328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476B27A-8E2C-57D2-1770-A68989EB6419}"/>
              </a:ext>
            </a:extLst>
          </p:cNvPr>
          <p:cNvSpPr/>
          <p:nvPr/>
        </p:nvSpPr>
        <p:spPr>
          <a:xfrm>
            <a:off x="10757870" y="1907324"/>
            <a:ext cx="1238773" cy="6866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ucida Grande" panose="020B0600040502020204" pitchFamily="34" charset="0"/>
                <a:cs typeface="Lucida Grande" panose="020B0600040502020204" pitchFamily="34" charset="0"/>
              </a:rPr>
              <a:t>output.h5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9E0AA6-5072-40CB-A46B-16753178DB8D}"/>
              </a:ext>
            </a:extLst>
          </p:cNvPr>
          <p:cNvCxnSpPr>
            <a:stCxn id="8" idx="3"/>
            <a:endCxn id="33" idx="1"/>
          </p:cNvCxnSpPr>
          <p:nvPr/>
        </p:nvCxnSpPr>
        <p:spPr>
          <a:xfrm>
            <a:off x="9078343" y="2250664"/>
            <a:ext cx="167952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9BF4DB-D446-3FCB-DF36-8CD9B66CCC05}"/>
              </a:ext>
            </a:extLst>
          </p:cNvPr>
          <p:cNvSpPr/>
          <p:nvPr/>
        </p:nvSpPr>
        <p:spPr>
          <a:xfrm>
            <a:off x="10757870" y="4548670"/>
            <a:ext cx="1238773" cy="59911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Python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DEE479-7F4F-3B95-1198-F39C4F45F339}"/>
              </a:ext>
            </a:extLst>
          </p:cNvPr>
          <p:cNvSpPr/>
          <p:nvPr/>
        </p:nvSpPr>
        <p:spPr>
          <a:xfrm>
            <a:off x="10757870" y="5360196"/>
            <a:ext cx="1238773" cy="5991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Lucida Grande" panose="020B0600040502020204" pitchFamily="34" charset="0"/>
                <a:cs typeface="Lucida Grande" panose="020B0600040502020204" pitchFamily="34" charset="0"/>
              </a:rPr>
              <a:t>Compiled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77DDA7-7E33-6769-2BC0-8E258E3B633B}"/>
              </a:ext>
            </a:extLst>
          </p:cNvPr>
          <p:cNvSpPr txBox="1"/>
          <p:nvPr/>
        </p:nvSpPr>
        <p:spPr>
          <a:xfrm>
            <a:off x="6700435" y="3722210"/>
            <a:ext cx="118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ucida Grande" panose="020B0600040502020204" pitchFamily="34" charset="0"/>
                <a:cs typeface="Lucida Grande" panose="020B0600040502020204" pitchFamily="34" charset="0"/>
              </a:rPr>
              <a:t>…</a:t>
            </a: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C615D-1A40-B715-1939-BB99EFF7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A01D-AD51-FF5E-D468-8CF293A1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Monte Carlo/Dynamic Code (MC/DC)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55C-4A1F-FBDA-A194-C9FD91F3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</a:t>
            </a:r>
            <a:r>
              <a:rPr lang="en-US" sz="2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@</a:t>
            </a:r>
            <a:r>
              <a:rPr lang="en-US" sz="24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jit</a:t>
            </a:r>
            <a:r>
              <a:rPr lang="en-US" sz="2400" dirty="0"/>
              <a:t> decorator to all functions</a:t>
            </a:r>
          </a:p>
          <a:p>
            <a:r>
              <a:rPr lang="en-US" sz="2400" dirty="0"/>
              <a:t>Overhead is expected, </a:t>
            </a:r>
            <a:br>
              <a:rPr lang="en-US" sz="2400" dirty="0"/>
            </a:br>
            <a:r>
              <a:rPr lang="en-US" sz="2400" dirty="0"/>
              <a:t>but negligible for large problem</a:t>
            </a:r>
          </a:p>
          <a:p>
            <a:r>
              <a:rPr lang="en-US" sz="2400" dirty="0"/>
              <a:t>Extensively use NumPy structured array for particle, cell, material, etc.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structured scalar is used as global variable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4AEE1-925E-EE2B-FBBA-9E43F0DE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27" y="1727576"/>
            <a:ext cx="3440748" cy="146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A7F40-D650-90FA-DC01-9E193C34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27" y="3522691"/>
            <a:ext cx="5114776" cy="62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7D011-10C5-230F-D5D9-D9883AC39D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927" y="4553621"/>
            <a:ext cx="5114776" cy="113267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0637A38-B857-9E16-8E4C-6D08B2A0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BFF8-8681-2A5E-2015-10F3BDCA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Time-dependent Kobayashi dog-leg benchmark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79035-C43D-896E-E567-17DBA196B464}"/>
              </a:ext>
            </a:extLst>
          </p:cNvPr>
          <p:cNvSpPr txBox="1"/>
          <p:nvPr/>
        </p:nvSpPr>
        <p:spPr>
          <a:xfrm>
            <a:off x="534853" y="5909993"/>
            <a:ext cx="8746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K. Kobayashi, “3-D Radiation Transport Benchmarks for Simple Geometries with Void Regions,” OECD/NEA report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F215F-C206-D7CB-30F7-0F43B26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53" y="1819346"/>
            <a:ext cx="3437729" cy="419828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B9C2F2D-E652-CA13-2822-F5B158D0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D2B68-09BF-D105-7369-6FBC99873E62}"/>
              </a:ext>
            </a:extLst>
          </p:cNvPr>
          <p:cNvSpPr txBox="1"/>
          <p:nvPr/>
        </p:nvSpPr>
        <p:spPr>
          <a:xfrm>
            <a:off x="5790826" y="5378396"/>
            <a:ext cx="408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GIF removed for size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8B7F5-9FB9-3D26-5FB7-0746B78B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86" y="1524872"/>
            <a:ext cx="7339361" cy="38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D41E-61B5-C070-A96B-8E491180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0216" cy="1325563"/>
          </a:xfrm>
        </p:spPr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vs MC/DC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B0C6BF-B956-C5F4-839D-85FF21A6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90291"/>
              </p:ext>
            </p:extLst>
          </p:nvPr>
        </p:nvGraphicFramePr>
        <p:xfrm>
          <a:off x="906003" y="2173756"/>
          <a:ext cx="5652452" cy="2696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418">
                  <a:extLst>
                    <a:ext uri="{9D8B030D-6E8A-4147-A177-3AD203B41FA5}">
                      <a16:colId xmlns:a16="http://schemas.microsoft.com/office/drawing/2014/main" val="1662187288"/>
                    </a:ext>
                  </a:extLst>
                </a:gridCol>
                <a:gridCol w="2718117">
                  <a:extLst>
                    <a:ext uri="{9D8B030D-6E8A-4147-A177-3AD203B41FA5}">
                      <a16:colId xmlns:a16="http://schemas.microsoft.com/office/drawing/2014/main" val="397279899"/>
                    </a:ext>
                  </a:extLst>
                </a:gridCol>
                <a:gridCol w="1371917">
                  <a:extLst>
                    <a:ext uri="{9D8B030D-6E8A-4147-A177-3AD203B41FA5}">
                      <a16:colId xmlns:a16="http://schemas.microsoft.com/office/drawing/2014/main" val="3441014100"/>
                    </a:ext>
                  </a:extLst>
                </a:gridCol>
              </a:tblGrid>
              <a:tr h="346033">
                <a:tc>
                  <a:txBody>
                    <a:bodyPr/>
                    <a:lstStyle/>
                    <a:p>
                      <a:endParaRPr lang="en-US" sz="22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Runtime</a:t>
                      </a:r>
                      <a:r>
                        <a:rPr lang="en-US" sz="2200" b="1" baseline="30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en-US" sz="22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[min]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FOM</a:t>
                      </a:r>
                      <a:r>
                        <a:rPr lang="en-US" sz="2200" b="1" baseline="30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48147"/>
                  </a:ext>
                </a:extLst>
              </a:tr>
              <a:tr h="745433"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MC/DC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22.27</a:t>
                      </a:r>
                    </a:p>
                    <a:p>
                      <a:pPr algn="ctr"/>
                      <a:r>
                        <a:rPr lang="en-US" sz="22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(13.3x)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2.24</a:t>
                      </a:r>
                    </a:p>
                    <a:p>
                      <a:pPr algn="ctr"/>
                      <a:r>
                        <a:rPr lang="en-US" sz="22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(770x)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23333"/>
                  </a:ext>
                </a:extLst>
              </a:tr>
              <a:tr h="745433"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MC/DC</a:t>
                      </a:r>
                    </a:p>
                    <a:p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(new)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6.81</a:t>
                      </a:r>
                    </a:p>
                    <a:p>
                      <a:pPr algn="ctr"/>
                      <a:r>
                        <a:rPr lang="en-US" sz="22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(4.1x)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7.32</a:t>
                      </a:r>
                    </a:p>
                    <a:p>
                      <a:pPr algn="ctr"/>
                      <a:r>
                        <a:rPr lang="en-US" sz="22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(2520x)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078558"/>
                  </a:ext>
                </a:extLst>
              </a:tr>
              <a:tr h="745433"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OpenMC</a:t>
                      </a:r>
                      <a:endParaRPr lang="en-US" sz="22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5299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FF953FF-6523-6A42-7B6B-3AF230783AD7}"/>
              </a:ext>
            </a:extLst>
          </p:cNvPr>
          <p:cNvSpPr txBox="1"/>
          <p:nvPr/>
        </p:nvSpPr>
        <p:spPr>
          <a:xfrm>
            <a:off x="802062" y="4919057"/>
            <a:ext cx="5860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 with 10 batches and 10</a:t>
            </a:r>
            <a:r>
              <a:rPr lang="en-US" sz="14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particles/batch on 36 cores</a:t>
            </a:r>
            <a:endParaRPr lang="en-US" sz="1400" baseline="30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**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 on error 2-norm, with MC/DC 10</a:t>
            </a:r>
            <a:r>
              <a:rPr lang="en-US" sz="14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particles/batch as reference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33738-4A2C-62D7-9D67-56A23C95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52C4A-B96A-1324-0898-8B5070E3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97" y="553042"/>
            <a:ext cx="4292600" cy="552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F36F8-FC0A-E001-7767-19DD2F5EAFAD}"/>
              </a:ext>
            </a:extLst>
          </p:cNvPr>
          <p:cNvSpPr txBox="1"/>
          <p:nvPr/>
        </p:nvSpPr>
        <p:spPr>
          <a:xfrm>
            <a:off x="7192537" y="335778"/>
            <a:ext cx="408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GIF removed for size constraint</a:t>
            </a:r>
          </a:p>
        </p:txBody>
      </p:sp>
    </p:spTree>
    <p:extLst>
      <p:ext uri="{BB962C8B-B14F-4D97-AF65-F5344CB8AC3E}">
        <p14:creationId xmlns:p14="http://schemas.microsoft.com/office/powerpoint/2010/main" val="175808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D746-8A75-4854-C89A-6AC17B19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Implementation of MC/DC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BC06-9223-001C-D385-58B2F063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983" cy="4351338"/>
          </a:xfrm>
        </p:spPr>
        <p:txBody>
          <a:bodyPr>
            <a:normAutofit/>
          </a:bodyPr>
          <a:lstStyle/>
          <a:p>
            <a:r>
              <a:rPr lang="en-US" dirty="0"/>
              <a:t>Python abstractions to abstract hardware arch</a:t>
            </a:r>
          </a:p>
          <a:p>
            <a:r>
              <a:rPr lang="en-US" dirty="0"/>
              <a:t>Turbocharging performance via Harmonize</a:t>
            </a:r>
          </a:p>
          <a:p>
            <a:pPr lvl="1"/>
            <a:r>
              <a:rPr lang="en-US" dirty="0"/>
              <a:t>A-sync GPU scheduler</a:t>
            </a:r>
          </a:p>
          <a:p>
            <a:pPr lvl="1"/>
            <a:r>
              <a:rPr lang="en-US" dirty="0"/>
              <a:t>Effectively on the fly event-based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 Repo: 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github.com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CEMeNT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-PSAAP/harmonize</a:t>
            </a:r>
            <a:endParaRPr lang="en-US" sz="18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830EA-81BB-9974-ED25-1C0B458C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72" y="1870075"/>
            <a:ext cx="4168013" cy="3966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3FA58E-B7C2-7BFD-AD57-49978C954E9B}"/>
              </a:ext>
            </a:extLst>
          </p:cNvPr>
          <p:cNvSpPr/>
          <p:nvPr/>
        </p:nvSpPr>
        <p:spPr>
          <a:xfrm>
            <a:off x="838199" y="4487159"/>
            <a:ext cx="6212983" cy="9521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Tomorrow, 16:30–17:00, Ballroom:</a:t>
            </a:r>
            <a:br>
              <a:rPr lang="en-US" sz="1800" dirty="0"/>
            </a:br>
            <a:r>
              <a:rPr lang="en-US" sz="1800" i="1" dirty="0"/>
              <a:t>Dante’s </a:t>
            </a:r>
            <a:r>
              <a:rPr lang="en-US" sz="1800" i="1" dirty="0" err="1"/>
              <a:t>Externo</a:t>
            </a:r>
            <a:r>
              <a:rPr lang="en-US" sz="1800" i="1" dirty="0"/>
              <a:t>: Injecting Python Functions into a Template-Driven CUDA C++ Framework, </a:t>
            </a:r>
            <a:r>
              <a:rPr lang="en-US" dirty="0"/>
              <a:t>Braxton Cuneo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C2892-3653-56C5-DA58-69557FEB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807A-5F53-9EDF-1B51-DBDE1C29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MC/DC CPU v MC/DC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D193-1487-9B1F-24DC-E6011C9C9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90688"/>
            <a:ext cx="5013960" cy="4075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Kobayashi-monoenergetic</a:t>
            </a:r>
            <a:br>
              <a:rPr lang="en-US" sz="2800" dirty="0"/>
            </a:br>
            <a:r>
              <a:rPr lang="en-US" sz="2800" dirty="0"/>
              <a:t>CPU Intel Xeon E5-2695, 36 cores/node</a:t>
            </a:r>
          </a:p>
          <a:p>
            <a:pPr marL="0" indent="0">
              <a:buNone/>
            </a:pPr>
            <a:r>
              <a:rPr lang="en-US" dirty="0"/>
              <a:t>GPU 1 Nvidia Tesla V100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GPU speedup ~21-24 times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2AA1E-2F32-E589-31EF-A79EA6F3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764D4-1846-65B2-8074-1A668CB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00" y="138455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E7EC-1E9C-8719-4804-10014370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207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Publications that Force Good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A375F-2AC5-90FC-B2C5-7B3E28E9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14" y="1618485"/>
            <a:ext cx="7281249" cy="397790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F65C80-478E-4D70-838A-565F552F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7399" y="1752886"/>
            <a:ext cx="1060987" cy="1060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E5D85-22C9-5B4E-4664-B0A6991F0606}"/>
              </a:ext>
            </a:extLst>
          </p:cNvPr>
          <p:cNvSpPr txBox="1"/>
          <p:nvPr/>
        </p:nvSpPr>
        <p:spPr>
          <a:xfrm>
            <a:off x="2420312" y="5668591"/>
            <a:ext cx="339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Lucida Grande" panose="020B0600040502020204" pitchFamily="34" charset="0"/>
                <a:cs typeface="Lucida Grande" panose="020B0600040502020204" pitchFamily="34" charset="0"/>
              </a:rPr>
              <a:t>DOI: 10.2205/joss.06415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21D655-8ADA-EBBC-0187-DCFE9AA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4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E754-D661-DDA8-2B06-9A9062B0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r>
              <a:rPr lang="en-US" dirty="0" err="1"/>
              <a:t>Numba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37F54-7CB2-A2C5-78A0-1E4236BBA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Unsupported C-side functions (MPI, </a:t>
            </a:r>
            <a:r>
              <a:rPr lang="en-US" dirty="0" err="1"/>
              <a:t>memalloc</a:t>
            </a:r>
            <a:r>
              <a:rPr lang="en-US" dirty="0"/>
              <a:t>)</a:t>
            </a:r>
          </a:p>
          <a:p>
            <a:r>
              <a:rPr lang="en-US" dirty="0"/>
              <a:t>Undocumented IR generation behavior</a:t>
            </a:r>
          </a:p>
          <a:p>
            <a:r>
              <a:rPr lang="en-US" dirty="0"/>
              <a:t>Long compile times</a:t>
            </a:r>
          </a:p>
          <a:p>
            <a:r>
              <a:rPr lang="en-US" dirty="0"/>
              <a:t>Lacking ahead of time compilation</a:t>
            </a:r>
          </a:p>
          <a:p>
            <a:r>
              <a:rPr lang="en-US" dirty="0"/>
              <a:t>Lack of compiled kernel profiling on CPUs or GPUs</a:t>
            </a:r>
          </a:p>
          <a:p>
            <a:r>
              <a:rPr lang="en-US" dirty="0"/>
              <a:t>Cryptic compiler errors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43FBB-A101-BCFD-2D51-3639C28B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7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6DAD-6673-8293-723D-D8398509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52" y="267842"/>
            <a:ext cx="5586984" cy="573341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Traceback (most recent call last):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input.py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48, in &lt;module&gt;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mcdc.run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main.py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61,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prepare()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main.py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191, in prepare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build_gpu_progs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1208,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build_gpu_progs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process_sources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make_gpu_process_sources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(False)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1112,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make_gpu_process_sources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spec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adapt.harm.RuntimeSpec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spec_name,adapt.state_spec,base_fns,async_fns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1100, in __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init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__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self.generate_code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1564,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generate_code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ptx_text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extern_device_ptx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fn,self.type_map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636,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extern_device_ptx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ptx_text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res_type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device_ptx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121,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device_ptx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res_type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cuda.compile_ptx_for_current_device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func,fn_arg_ano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),device=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True,debug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DEBUG,opt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=(not DEBUG))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^^^^^^^^^^^^^^^^^^^^^^^^^^^^^^^^^^^^^^^^^^^^^^^^^^^^^^^^^^^^^^^^^^^^^^^^^^^^^^^^^^^^^^^^^^^^^^^^^^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423,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compile_llvm_ir_for_current_device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354,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CompileResult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compile_hip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 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262,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compile_hip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compiler.compile_extra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770,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compile_extra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pipeline.compile_extra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461,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compile_extra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compile_bytecode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529,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compile_bytecode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508,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495,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pm.run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self.state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368,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patched_exception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356,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runPass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idx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pass_inst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state)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311,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runPass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mutated |= check(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pss.run_pass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internal_state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^^^^^^^^^^^^^^^^^^^^^^^^^^^^^^^^^^^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BE4F4-C173-C7DC-A22B-B906746328A8}"/>
              </a:ext>
            </a:extLst>
          </p:cNvPr>
          <p:cNvSpPr txBox="1">
            <a:spLocks/>
          </p:cNvSpPr>
          <p:nvPr/>
        </p:nvSpPr>
        <p:spPr>
          <a:xfrm>
            <a:off x="5766816" y="136523"/>
            <a:ext cx="5586984" cy="5996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273, in check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mangled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typed_passes.py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110,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run_pass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typemap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return_type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calltypes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errs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type_inference_stage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        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typed_passes.py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91,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type_inference_stage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errs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infer.propagate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raise_errors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raise_errors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typeinfer.py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1086, in propagate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errors[0]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numba.core.errors.TypingError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 implementation of function Function(&lt;function do_nothing_12 at 0x7fd11f3d02c0&gt;)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&gt;&gt;&gt; do_nothing_12(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- Of which 1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Overload in function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jit_func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': File: ../../../../../../workspace/MCDC/examples/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/&lt;string&gt;: Line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Rejected as the implementation raised a specific error: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No implementation of function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&gt;&gt;&gt; add(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- Of which 2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Type Restricted Function in function 'add': File: unknown: Line unknown.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No match for registered cases: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(float32,)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(float64,)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resolving callee type: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(386)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386: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cuda.atomic.add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raised from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/core/typeinfer.py:1086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- Of which 1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Overload in function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jit_func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': File: ../../../../../../workspace/MCDC/examples/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/&lt;string&gt;: Line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Rejected as the implementation raised a specific error: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No implementation of function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&gt;&gt;&gt; add(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- Of which 2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Type Restricted Function in function 'add': File: unknown: Line unknown.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No match for registered cases: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(float32,)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(float64,)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resolving callee type: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(386)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386: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cuda.atomic.add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649DE-7636-6558-C0F9-5ECD12987DC3}"/>
              </a:ext>
            </a:extLst>
          </p:cNvPr>
          <p:cNvSpPr txBox="1"/>
          <p:nvPr/>
        </p:nvSpPr>
        <p:spPr>
          <a:xfrm rot="17763595">
            <a:off x="8616859" y="3507060"/>
            <a:ext cx="3230880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raised from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/core/typeinfer.py:1086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During: resolving callee type: Function(&lt;function do_nothing_12 at 0x7fd11f3d02c0&gt;)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(966)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966: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make_work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(prog: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nb.uintp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nb.boolean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&lt;source elided&gt;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idx_work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["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mpi_work_iter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"],0,1)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53C7E-5058-2B17-63BE-A1FCD58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6915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33F974A-9A30-EE95-A97F-87B6512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383" y="3975109"/>
            <a:ext cx="4354436" cy="21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B6236EE3-9494-0CAA-42A7-2B0495B6FC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90" y="2592430"/>
            <a:ext cx="1191741" cy="1072567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16222E6B-42FA-65B5-FB3C-68AA1D1D9F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383" y="2256012"/>
            <a:ext cx="2509031" cy="965564"/>
          </a:xfrm>
          <a:prstGeom prst="rect">
            <a:avLst/>
          </a:prstGeom>
        </p:spPr>
      </p:pic>
      <p:pic>
        <p:nvPicPr>
          <p:cNvPr id="15" name="Picture 1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18F9A262-D6C6-0571-06C4-59B0D52FE1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383" y="1484805"/>
            <a:ext cx="2580148" cy="647284"/>
          </a:xfrm>
          <a:prstGeom prst="rect">
            <a:avLst/>
          </a:prstGeom>
        </p:spPr>
      </p:pic>
      <p:pic>
        <p:nvPicPr>
          <p:cNvPr id="17" name="Picture 16" descr="A red and black logo&#10;&#10;Description automatically generated">
            <a:extLst>
              <a:ext uri="{FF2B5EF4-FFF2-40B4-BE49-F238E27FC236}">
                <a16:creationId xmlns:a16="http://schemas.microsoft.com/office/drawing/2014/main" id="{16C42C5C-342E-34C2-C56C-D0BE7394E2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805" y="2594849"/>
            <a:ext cx="955489" cy="1070148"/>
          </a:xfrm>
          <a:prstGeom prst="rect">
            <a:avLst/>
          </a:prstGeom>
        </p:spPr>
      </p:pic>
      <p:pic>
        <p:nvPicPr>
          <p:cNvPr id="19" name="Picture 18" descr="Orange and black text on a black background&#10;&#10;Description automatically generated">
            <a:extLst>
              <a:ext uri="{FF2B5EF4-FFF2-40B4-BE49-F238E27FC236}">
                <a16:creationId xmlns:a16="http://schemas.microsoft.com/office/drawing/2014/main" id="{335A9822-DDF0-464A-10A2-41F050AE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993" y="1122969"/>
            <a:ext cx="3555213" cy="1133043"/>
          </a:xfrm>
          <a:prstGeom prst="rect">
            <a:avLst/>
          </a:prstGeom>
        </p:spPr>
      </p:pic>
      <p:pic>
        <p:nvPicPr>
          <p:cNvPr id="21" name="Picture 2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8C4F5B9-2DA6-8131-342D-62E7DBF6645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107" y="3752893"/>
            <a:ext cx="2630424" cy="1266500"/>
          </a:xfrm>
          <a:prstGeom prst="rect">
            <a:avLst/>
          </a:prstGeom>
        </p:spPr>
      </p:pic>
      <p:pic>
        <p:nvPicPr>
          <p:cNvPr id="2050" name="Picture 2" descr="Archive | PSAAP">
            <a:extLst>
              <a:ext uri="{FF2B5EF4-FFF2-40B4-BE49-F238E27FC236}">
                <a16:creationId xmlns:a16="http://schemas.microsoft.com/office/drawing/2014/main" id="{A410C5B3-4525-13AD-42B9-7068062B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9461" y="1446865"/>
            <a:ext cx="1893663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0C0280-FAFE-8A2C-C511-236771AB336D}"/>
              </a:ext>
            </a:extLst>
          </p:cNvPr>
          <p:cNvSpPr txBox="1"/>
          <p:nvPr/>
        </p:nvSpPr>
        <p:spPr>
          <a:xfrm>
            <a:off x="5662902" y="5015934"/>
            <a:ext cx="63462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Advancing the state of the art of </a:t>
            </a: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Monte Carlo neutronics calculations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particularly for solving </a:t>
            </a: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time-dependent transport problems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 on </a:t>
            </a:r>
            <a:r>
              <a:rPr lang="en-US" sz="1600" b="1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exascale</a:t>
            </a: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 computer architectures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in a </a:t>
            </a: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sustainable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open-source community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3FC7B9-7C9D-D5C7-72B7-3FFAD43E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2E51-4FB0-F309-8EAC-27F1D0F9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-Python v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8114-68F5-A1B4-D2DE-61BD7BAE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HIP, CUDA, Julia, and </a:t>
            </a:r>
            <a:r>
              <a:rPr lang="en-US" dirty="0" err="1"/>
              <a:t>Kokkos</a:t>
            </a:r>
            <a:r>
              <a:rPr lang="en-US" dirty="0"/>
              <a:t> may have superior performance on CPUs and GPUs across supported precisions for certain workflows (unoptimized </a:t>
            </a:r>
            <a:r>
              <a:rPr lang="en-US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gemm</a:t>
            </a:r>
            <a:r>
              <a:rPr lang="en-US" dirty="0"/>
              <a:t> kernel)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Julia GPU support started after we started our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Taking full Python HPC as a DSL is doable but there might be better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CA7A3-73AD-F1CA-A582-84C76C3618D3}"/>
              </a:ext>
            </a:extLst>
          </p:cNvPr>
          <p:cNvSpPr txBox="1"/>
          <p:nvPr/>
        </p:nvSpPr>
        <p:spPr>
          <a:xfrm>
            <a:off x="999048" y="3401122"/>
            <a:ext cx="1019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Godoy, W. F., et. Al. (2023) Evaluating performance and portability of high-level programming models: Julia, Python/</a:t>
            </a:r>
            <a:r>
              <a:rPr lang="en-US" sz="105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Numba</a:t>
            </a:r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, and </a:t>
            </a:r>
            <a:r>
              <a:rPr lang="en-US" sz="105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Kokkos</a:t>
            </a:r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 on exascale nodes; </a:t>
            </a:r>
            <a:r>
              <a:rPr lang="en-US" sz="105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IEEE International Parallel and Distributed Processing Symposium Workshops (IPDPSW) </a:t>
            </a:r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DOI: 10.1109/IPDPSW59300.2023.00068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3B4230-5012-2830-DCE4-1F6242B5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D4E3-DCED-819A-58A0-3D7A3827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Ongoing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8B7-ED49-4700-4637-88928066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out documentation, focus on users</a:t>
            </a:r>
          </a:p>
          <a:p>
            <a:r>
              <a:rPr lang="en-US" dirty="0"/>
              <a:t>Full supporting AMD GPUs</a:t>
            </a:r>
          </a:p>
          <a:p>
            <a:r>
              <a:rPr lang="en-US" dirty="0"/>
              <a:t>Profiling for both GPU and CPU systems (profila)</a:t>
            </a:r>
          </a:p>
          <a:p>
            <a:r>
              <a:rPr lang="en-US" dirty="0"/>
              <a:t>Remove as much object modding as possible (MPI-</a:t>
            </a:r>
            <a:r>
              <a:rPr lang="en-US" dirty="0" err="1"/>
              <a:t>Numba</a:t>
            </a:r>
            <a:r>
              <a:rPr lang="en-US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B037A-9430-9435-713A-8C499B89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7436-82DF-05A3-94DB-044CEC55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4D10-1161-F882-50E8-5A88B0AF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Advancing the state of the art of </a:t>
            </a:r>
            <a: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Monte Carlo neutronics calculations </a:t>
            </a:r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particularly for solving </a:t>
            </a:r>
            <a: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time-dependent transport problems</a:t>
            </a:r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on </a:t>
            </a:r>
            <a: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exascale computer architectures </a:t>
            </a:r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in a </a:t>
            </a:r>
            <a: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sustainable</a:t>
            </a:r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open-source community</a:t>
            </a:r>
            <a:br>
              <a:rPr lang="en-US" sz="2800" b="1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  <a:p>
            <a:r>
              <a:rPr lang="en-US" dirty="0"/>
              <a:t>Monte Carlo neutron transport is hard</a:t>
            </a:r>
          </a:p>
          <a:p>
            <a:r>
              <a:rPr lang="en-US" dirty="0"/>
              <a:t>Exa-class computing is hard</a:t>
            </a:r>
          </a:p>
          <a:p>
            <a:r>
              <a:rPr lang="en-US" dirty="0"/>
              <a:t>Performance portability using </a:t>
            </a:r>
            <a:r>
              <a:rPr lang="en-US" dirty="0" err="1"/>
              <a:t>Numba</a:t>
            </a:r>
            <a:r>
              <a:rPr lang="en-US" dirty="0"/>
              <a:t> for us seems to make things easier for developers enabling rapid numerical methods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9B3E6-BE69-26A4-203F-31CA6049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45B8-60AE-630B-3944-2E7E838A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Compilation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CA6A7-678C-C37E-A4E9-1C0D5F8EC275}"/>
              </a:ext>
            </a:extLst>
          </p:cNvPr>
          <p:cNvSpPr/>
          <p:nvPr/>
        </p:nvSpPr>
        <p:spPr>
          <a:xfrm>
            <a:off x="838200" y="1854178"/>
            <a:ext cx="10515600" cy="2186598"/>
          </a:xfrm>
          <a:prstGeom prst="rect">
            <a:avLst/>
          </a:prstGeom>
          <a:solidFill>
            <a:srgbClr val="FFE8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7740D-7BA9-251A-F6D6-434495226744}"/>
              </a:ext>
            </a:extLst>
          </p:cNvPr>
          <p:cNvSpPr/>
          <p:nvPr/>
        </p:nvSpPr>
        <p:spPr>
          <a:xfrm>
            <a:off x="1584447" y="2000999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Python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834A0-57A7-6427-C957-9B4F9AABC4A2}"/>
              </a:ext>
            </a:extLst>
          </p:cNvPr>
          <p:cNvSpPr/>
          <p:nvPr/>
        </p:nvSpPr>
        <p:spPr>
          <a:xfrm>
            <a:off x="1584448" y="3065992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Bytecode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1477-3A69-87D2-7E8F-E86D189E14EA}"/>
              </a:ext>
            </a:extLst>
          </p:cNvPr>
          <p:cNvSpPr/>
          <p:nvPr/>
        </p:nvSpPr>
        <p:spPr>
          <a:xfrm>
            <a:off x="4082318" y="3065992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Numba 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C82E5C-00F5-80A0-12DC-CB178CF5A545}"/>
              </a:ext>
            </a:extLst>
          </p:cNvPr>
          <p:cNvSpPr/>
          <p:nvPr/>
        </p:nvSpPr>
        <p:spPr>
          <a:xfrm>
            <a:off x="4082317" y="1975599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Function arguments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FA368-05EF-D319-5775-E2982E1B414D}"/>
              </a:ext>
            </a:extLst>
          </p:cNvPr>
          <p:cNvSpPr/>
          <p:nvPr/>
        </p:nvSpPr>
        <p:spPr>
          <a:xfrm>
            <a:off x="8758786" y="2331953"/>
            <a:ext cx="2355999" cy="998876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 Inference</a:t>
            </a:r>
            <a:b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(unless specified)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C6344-324F-6ECF-965E-FEB2A74D0D11}"/>
              </a:ext>
            </a:extLst>
          </p:cNvPr>
          <p:cNvSpPr/>
          <p:nvPr/>
        </p:nvSpPr>
        <p:spPr>
          <a:xfrm>
            <a:off x="8875095" y="4262883"/>
            <a:ext cx="2123380" cy="9988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LLVM 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21643-192B-64C7-511E-D154CCD36F4A}"/>
              </a:ext>
            </a:extLst>
          </p:cNvPr>
          <p:cNvSpPr/>
          <p:nvPr/>
        </p:nvSpPr>
        <p:spPr>
          <a:xfrm>
            <a:off x="6036473" y="4259701"/>
            <a:ext cx="1730153" cy="9988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LLVM/NVVM JIT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3103ED-DAE0-6282-C26D-80D4EC77EAFA}"/>
              </a:ext>
            </a:extLst>
          </p:cNvPr>
          <p:cNvSpPr/>
          <p:nvPr/>
        </p:nvSpPr>
        <p:spPr>
          <a:xfrm>
            <a:off x="3347955" y="4261292"/>
            <a:ext cx="1730153" cy="9988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Machine Code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895FD4-224C-EB96-98C7-1D63216A7EB6}"/>
              </a:ext>
            </a:extLst>
          </p:cNvPr>
          <p:cNvSpPr/>
          <p:nvPr/>
        </p:nvSpPr>
        <p:spPr>
          <a:xfrm>
            <a:off x="817729" y="4253714"/>
            <a:ext cx="1754906" cy="99887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Execute!</a:t>
            </a:r>
          </a:p>
        </p:txBody>
      </p:sp>
      <p:pic>
        <p:nvPicPr>
          <p:cNvPr id="14" name="Picture 4" descr="LLVM - Wikipedia">
            <a:extLst>
              <a:ext uri="{FF2B5EF4-FFF2-40B4-BE49-F238E27FC236}">
                <a16:creationId xmlns:a16="http://schemas.microsoft.com/office/drawing/2014/main" id="{5732122D-AC3E-3A09-1A23-E97ADD2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8015">
            <a:off x="10117678" y="4528479"/>
            <a:ext cx="736264" cy="4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D18C58-69F6-7228-80B1-21872081F6DF}"/>
              </a:ext>
            </a:extLst>
          </p:cNvPr>
          <p:cNvSpPr/>
          <p:nvPr/>
        </p:nvSpPr>
        <p:spPr>
          <a:xfrm>
            <a:off x="2957102" y="5540999"/>
            <a:ext cx="2511860" cy="499439"/>
          </a:xfrm>
          <a:prstGeom prst="flowChartTerminator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pic>
        <p:nvPicPr>
          <p:cNvPr id="16" name="Picture 6" descr="Numba - Wikipedia">
            <a:extLst>
              <a:ext uri="{FF2B5EF4-FFF2-40B4-BE49-F238E27FC236}">
                <a16:creationId xmlns:a16="http://schemas.microsoft.com/office/drawing/2014/main" id="{2B110D17-5CB1-C922-578F-49FB6D80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0020" y="3127722"/>
            <a:ext cx="602556" cy="6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C019F-890B-B982-4E3D-4367DC70579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390966" y="2683188"/>
            <a:ext cx="1" cy="382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367E1-44C3-EB11-3175-B9BEF385F1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97485" y="3407087"/>
            <a:ext cx="8848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C9CC0D-F4D0-B88B-EA95-E975190BAC8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936785" y="3330829"/>
            <a:ext cx="1" cy="93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29">
            <a:extLst>
              <a:ext uri="{FF2B5EF4-FFF2-40B4-BE49-F238E27FC236}">
                <a16:creationId xmlns:a16="http://schemas.microsoft.com/office/drawing/2014/main" id="{F54E9420-58B8-46DA-DD67-FB44BBE4766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438317" y="2831391"/>
            <a:ext cx="2320469" cy="57569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31">
            <a:extLst>
              <a:ext uri="{FF2B5EF4-FFF2-40B4-BE49-F238E27FC236}">
                <a16:creationId xmlns:a16="http://schemas.microsoft.com/office/drawing/2014/main" id="{FEF919C0-5466-D744-6A41-8D33191614F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8316" y="2316694"/>
            <a:ext cx="2320470" cy="51469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CBCEA-119E-6E2A-5426-49EC80A19BC5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7766626" y="4759139"/>
            <a:ext cx="1108469" cy="3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3868E8-208D-318A-A510-ED95E5555E73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5078108" y="4759139"/>
            <a:ext cx="958365" cy="1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70A59-AEB9-DCB5-0DB5-B05766B5230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4213032" y="5260168"/>
            <a:ext cx="0" cy="280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078530-4AD8-4C01-160D-61AB93F9C4DF}"/>
              </a:ext>
            </a:extLst>
          </p:cNvPr>
          <p:cNvCxnSpPr>
            <a:cxnSpLocks/>
            <a:stCxn id="12" idx="1"/>
            <a:endCxn id="13" idx="6"/>
          </p:cNvCxnSpPr>
          <p:nvPr/>
        </p:nvCxnSpPr>
        <p:spPr>
          <a:xfrm flipH="1" flipV="1">
            <a:off x="2572635" y="4753152"/>
            <a:ext cx="775320" cy="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FDF6A-AE27-DE4B-8B0D-0E02EA24FCBC}"/>
              </a:ext>
            </a:extLst>
          </p:cNvPr>
          <p:cNvSpPr txBox="1"/>
          <p:nvPr/>
        </p:nvSpPr>
        <p:spPr>
          <a:xfrm>
            <a:off x="7766626" y="3413332"/>
            <a:ext cx="31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2BBAC-20ED-0F16-7CAF-2C5ECB06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23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74F5-A977-0666-CBE2-94CC5BFD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59" y="441866"/>
            <a:ext cx="10580915" cy="674914"/>
          </a:xfrm>
        </p:spPr>
        <p:txBody>
          <a:bodyPr>
            <a:normAutofit/>
          </a:bodyPr>
          <a:lstStyle/>
          <a:p>
            <a:r>
              <a:rPr lang="en-US" sz="3100" dirty="0"/>
              <a:t>MC/DC Verification: Continuous energy physics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A87E02-23F7-248C-600E-EC0DC10D511A}"/>
              </a:ext>
            </a:extLst>
          </p:cNvPr>
          <p:cNvSpPr txBox="1">
            <a:spLocks/>
          </p:cNvSpPr>
          <p:nvPr/>
        </p:nvSpPr>
        <p:spPr>
          <a:xfrm>
            <a:off x="257559" y="1309111"/>
            <a:ext cx="4782293" cy="4868663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High-energy pulse in LEU pin cell</a:t>
            </a:r>
            <a:b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  <a:sym typeface="Wingdings" pitchFamily="2" charset="2"/>
              </a:rPr>
              <a:t> neutron slowing-down wave</a:t>
            </a:r>
            <a:endParaRPr lang="en-US" sz="2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Compared to </a:t>
            </a: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result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Disagreement due to the missing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some inelastic reactions, and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high-fidelity scattering models</a:t>
            </a:r>
            <a:b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[S(alpha, beta), …] in MC/DC.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seems not tracking delayed neutrons yet.</a:t>
            </a:r>
          </a:p>
        </p:txBody>
      </p:sp>
      <p:pic>
        <p:nvPicPr>
          <p:cNvPr id="14" name="Picture 13" descr="A graph of energy and energy&#10;&#10;Description automatically generated">
            <a:extLst>
              <a:ext uri="{FF2B5EF4-FFF2-40B4-BE49-F238E27FC236}">
                <a16:creationId xmlns:a16="http://schemas.microsoft.com/office/drawing/2014/main" id="{598215E0-BD97-6B06-7286-C1DFF8C4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2" y="2677270"/>
            <a:ext cx="7004304" cy="35021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2AEB2E-1B2E-8336-4BAF-F09065757958}"/>
              </a:ext>
            </a:extLst>
          </p:cNvPr>
          <p:cNvGrpSpPr>
            <a:grpSpLocks noChangeAspect="1"/>
          </p:cNvGrpSpPr>
          <p:nvPr/>
        </p:nvGrpSpPr>
        <p:grpSpPr>
          <a:xfrm>
            <a:off x="5671932" y="1410839"/>
            <a:ext cx="1213460" cy="1213460"/>
            <a:chOff x="5783688" y="1156382"/>
            <a:chExt cx="1596980" cy="15969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F2BA21-D0F4-9C04-C64E-BCDD149884E2}"/>
                </a:ext>
              </a:extLst>
            </p:cNvPr>
            <p:cNvSpPr>
              <a:spLocks/>
            </p:cNvSpPr>
            <p:nvPr/>
          </p:nvSpPr>
          <p:spPr>
            <a:xfrm>
              <a:off x="5783688" y="1156382"/>
              <a:ext cx="1596980" cy="159698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4B6C16-4D89-0C3F-2E56-F73AC945B9EE}"/>
                </a:ext>
              </a:extLst>
            </p:cNvPr>
            <p:cNvSpPr>
              <a:spLocks/>
            </p:cNvSpPr>
            <p:nvPr/>
          </p:nvSpPr>
          <p:spPr>
            <a:xfrm>
              <a:off x="6096000" y="1458946"/>
              <a:ext cx="963695" cy="96369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786151-D9CC-D1ED-E1B3-EB6BBBA606DC}"/>
              </a:ext>
            </a:extLst>
          </p:cNvPr>
          <p:cNvSpPr txBox="1"/>
          <p:nvPr/>
        </p:nvSpPr>
        <p:spPr>
          <a:xfrm>
            <a:off x="7041972" y="1792456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UO</a:t>
            </a:r>
            <a:r>
              <a:rPr lang="en-US" sz="2000" b="1" baseline="-25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(2.4% enrichment)</a:t>
            </a:r>
            <a:endParaRPr lang="en-US" sz="2000" b="1" baseline="-25000" dirty="0">
              <a:solidFill>
                <a:srgbClr val="FF000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</a:t>
            </a:r>
            <a:r>
              <a:rPr lang="en-US" sz="2000" b="1" baseline="-25000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 + </a:t>
            </a:r>
            <a:r>
              <a:rPr lang="en-US" sz="2000" b="1" dirty="0">
                <a:solidFill>
                  <a:srgbClr val="00B05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Boron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3F11A6-0F63-AF64-CB4B-D667784C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24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0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6DAD-6673-8293-723D-D8398509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52" y="267842"/>
            <a:ext cx="5586984" cy="573341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Traceback (most recent call last):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input.py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48, in &lt;module&gt;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mcdc.run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main.py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61,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prepare()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main.py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191, in prepare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build_gpu_progs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1208,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build_gpu_progs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process_sources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make_gpu_process_sources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(False)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1112,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make_gpu_process_sources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spec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adapt.harm.RuntimeSpec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spec_name,adapt.state_spec,base_fns,async_fns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1100, in __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init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__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self.generate_code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1564,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generate_code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ptx_text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extern_device_ptx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fn,self.type_map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636,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extern_device_ptx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ptx_text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res_type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device_ptx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/workspace/harmonize/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121,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device_ptx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ptx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res_type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cuda.compile_ptx_for_current_device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func,fn_arg_ano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),device=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True,debug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DEBUG,opt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=(not DEBUG))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^^^^^^^^^^^^^^^^^^^^^^^^^^^^^^^^^^^^^^^^^^^^^^^^^^^^^^^^^^^^^^^^^^^^^^^^^^^^^^^^^^^^^^^^^^^^^^^^^^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423,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compile_llvm_ir_for_current_device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354,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compile_llvm_ir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CompileResult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compile_hip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 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262,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compile_hip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compiler.compile_extra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770,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compile_extra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pipeline.compile_extra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461,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compile_extra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compile_bytecode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529,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compile_bytecode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508,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495,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compile_core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pm.run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self.state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368,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patched_exception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356, in run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self._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runPass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idx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pass_inst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state)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compiler_lock.py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35,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acquire_compile_lock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**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kwargs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311, in _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runPass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mutated |= check(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pss.run_pass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internal_state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^^^^^^^^^^^^^^^^^^^^^^^^^^^^^^^^^^^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BE4F4-C173-C7DC-A22B-B906746328A8}"/>
              </a:ext>
            </a:extLst>
          </p:cNvPr>
          <p:cNvSpPr txBox="1">
            <a:spLocks/>
          </p:cNvSpPr>
          <p:nvPr/>
        </p:nvSpPr>
        <p:spPr>
          <a:xfrm>
            <a:off x="4856988" y="136523"/>
            <a:ext cx="5586984" cy="5996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compiler_machinery.py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273, in check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mangled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compiler_state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typed_passes.py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110,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run_pass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typemap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return_type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calltypes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, errs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type_inference_stage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                                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typed_passes.py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91, in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type_inference_stage</a:t>
            </a:r>
            <a:endParaRPr lang="en-US" sz="5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errs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infer.propagate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raise_errors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=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raise_errors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^^^^^^^^^^^^^^^^^^^^^^^^^^^^^^^^^^^^^^^^^^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File "/home/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typeinfer.py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1086, in propagate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raise errors[0]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numba.core.errors.TypingError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 implementation of function Function(&lt;function do_nothing_12 at 0x7fd11f3d02c0&gt;)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&gt;&gt;&gt; do_nothing_12(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- Of which 1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Overload in function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jit_func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': File: ../../../../../../workspace/MCDC/examples/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/&lt;string&gt;: Line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Rejected as the implementation raised a specific error: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No implementation of function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&gt;&gt;&gt; add(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- Of which 2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Type Restricted Function in function 'add': File: unknown: Line unknown.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No match for registered cases: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(float32,)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* (float64,)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resolving callee type: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(386)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386: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cuda.atomic.add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raised from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/core/typeinfer.py:1086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- Of which 1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Overload in function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jit_func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': File: ../../../../../../workspace/MCDC/examples/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fixed_source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slab_absorbium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/&lt;string&gt;: Line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Rejected as the implementation raised a specific error: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TypingError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 Failed in hip mode pipeline (step: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nopython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frontend)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No implementation of function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 found for signature: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&gt;&gt;&gt; add(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Literal[int](0), Literal[int](1))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There are 2 candidate implementations: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- Of which 2 did not match due to: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Type Restricted Function in function 'add': File: unknown: Line unknown.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With argument(s): '(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nestedarray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(int64, (1,)), int64, int64)':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No match for registered cases: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(uint64,)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(uint64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(float32,)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(float32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* (float64,)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UniTuple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(float64 x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resolving callee type: Function(&lt;class '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numba.hip.typing_lowering.hipdevicelib.hipsource.add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'&gt;)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(386)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386: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return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cuda.atomic.add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ary,idx,val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649DE-7636-6558-C0F9-5ECD12987DC3}"/>
              </a:ext>
            </a:extLst>
          </p:cNvPr>
          <p:cNvSpPr txBox="1"/>
          <p:nvPr/>
        </p:nvSpPr>
        <p:spPr>
          <a:xfrm>
            <a:off x="8828532" y="4697777"/>
            <a:ext cx="3230880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^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raised from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/miniconda3/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envs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/hip/lib/python3.11/site-packages/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/core/typeinfer.py:1086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During: resolving callee type: Function(&lt;function do_nothing_12 at 0x7fd11f3d02c0&gt;)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During: typing of call at /home/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joamorga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/workspace/MCDC/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(966)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File "../../../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loop.py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", line 966: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def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make_work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(prog: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nb.uintp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) -&gt;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nb.boolean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&lt;source elided&gt;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        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idx_work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= 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adapt.global_add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mcdc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["</a:t>
            </a:r>
            <a:r>
              <a:rPr lang="en-US" sz="5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mpi_work_iter</a:t>
            </a:r>
            <a:r>
              <a:rPr lang="en-US" sz="5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"],0,1)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53C7E-5058-2B17-63BE-A1FCD58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25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0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37E6-5E45-46EA-B920-D9E2DD3F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MC/DC current core capabilities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E8D10D-A9F7-02A1-E9DD-B07D06C0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43"/>
            <a:ext cx="5840124" cy="4773752"/>
          </a:xfrm>
        </p:spPr>
        <p:txBody>
          <a:bodyPr>
            <a:noAutofit/>
          </a:bodyPr>
          <a:lstStyle/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Multigroup physics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Isotropic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Continuous energy physics </a:t>
            </a:r>
            <a:r>
              <a:rPr lang="en-US" sz="1600" dirty="0"/>
              <a:t>[new!]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NJOY generated point-wise data,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Room temperature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Assumed linear interpolation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 (MT=102-117)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Scattering (non-capture &amp; non-fission)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Isotropic elastic scattering in COM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Free gas, constant XS model for thermal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Support almost all nuclides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75D2B-7663-1F5F-5AF3-5A448F371AF9}"/>
              </a:ext>
            </a:extLst>
          </p:cNvPr>
          <p:cNvSpPr txBox="1">
            <a:spLocks/>
          </p:cNvSpPr>
          <p:nvPr/>
        </p:nvSpPr>
        <p:spPr>
          <a:xfrm>
            <a:off x="5672885" y="962602"/>
            <a:ext cx="5586680" cy="5462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4EEBE5-58A3-9566-1150-A5F222AEBC03}"/>
              </a:ext>
            </a:extLst>
          </p:cNvPr>
          <p:cNvSpPr txBox="1">
            <a:spLocks/>
          </p:cNvSpPr>
          <p:nvPr/>
        </p:nvSpPr>
        <p:spPr>
          <a:xfrm>
            <a:off x="6175605" y="1557739"/>
            <a:ext cx="5586680" cy="4587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Geometry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Surface-tracking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Quadric CSG surface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Multi-level lattice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Time-dependent planar surfaces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Simulation modes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Fixed-source (time-dependent)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k-Eigenvalue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Running modes: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Python, </a:t>
            </a: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Numba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Parallel support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MPI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Numba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-CUDA (via </a:t>
            </a:r>
            <a:r>
              <a:rPr lang="en-US" sz="1600" b="1" i="1" u="sng" dirty="0">
                <a:latin typeface="Lucida Grande" panose="020B0600040502020204" pitchFamily="34" charset="0"/>
                <a:cs typeface="Lucida Grande" panose="020B0600040502020204" pitchFamily="34" charset="0"/>
              </a:rPr>
              <a:t>Harmonize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Domain decomposition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Reproducibility</a:t>
            </a:r>
            <a:b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(via hash-based RNG seeding)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1D591-C353-AF42-5B51-248AD322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26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812-BC4E-3A97-9E5F-69CE040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Dragon Burst Experiment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B414983-F9AF-BA91-F741-5DA44108A7CD}"/>
              </a:ext>
            </a:extLst>
          </p:cNvPr>
          <p:cNvSpPr txBox="1">
            <a:spLocks/>
          </p:cNvSpPr>
          <p:nvPr/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B37A42-1143-48FC-B4BA-4801294DBEE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421D2-3BA0-47A0-C3C8-EA515D16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1945"/>
            <a:ext cx="4699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88BD7-2AB4-8ACB-C603-DFCFD06B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37" y="1686643"/>
            <a:ext cx="4077461" cy="36038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20055-D12B-172E-BEC2-93AEAA9A3FE1}"/>
              </a:ext>
            </a:extLst>
          </p:cNvPr>
          <p:cNvCxnSpPr/>
          <p:nvPr/>
        </p:nvCxnSpPr>
        <p:spPr>
          <a:xfrm>
            <a:off x="8712928" y="2679142"/>
            <a:ext cx="0" cy="2060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DA27869C-1250-A71C-8334-0FE6B202CE35}"/>
              </a:ext>
            </a:extLst>
          </p:cNvPr>
          <p:cNvSpPr/>
          <p:nvPr/>
        </p:nvSpPr>
        <p:spPr>
          <a:xfrm>
            <a:off x="8445346" y="3508468"/>
            <a:ext cx="484094" cy="48409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0A928-E486-F6F0-D380-3E3943640589}"/>
              </a:ext>
            </a:extLst>
          </p:cNvPr>
          <p:cNvSpPr txBox="1"/>
          <p:nvPr/>
        </p:nvSpPr>
        <p:spPr>
          <a:xfrm>
            <a:off x="6483664" y="5369328"/>
            <a:ext cx="5139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Kimpland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Robert, et al. "Critical assemblies: Dragon burst assembly and solution assemblies."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Nuclear Technology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207.sup1 (2021)</a:t>
            </a:r>
            <a:endParaRPr lang="en-US" sz="1200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9106B4-CBDB-0FF8-57F9-E90AE5D1E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0961" y="365124"/>
            <a:ext cx="1219074" cy="1219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9181E-73A3-E6A1-DAC9-B09C17D180A4}"/>
              </a:ext>
            </a:extLst>
          </p:cNvPr>
          <p:cNvSpPr txBox="1"/>
          <p:nvPr/>
        </p:nvSpPr>
        <p:spPr>
          <a:xfrm>
            <a:off x="6498473" y="5932088"/>
            <a:ext cx="4114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Slides courtesy of Ilham </a:t>
            </a:r>
            <a:r>
              <a:rPr lang="en-US" sz="105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Variansyah</a:t>
            </a:r>
            <a:endParaRPr lang="en-US" sz="105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AABEAF7-5CD7-82D6-1685-8B6A14E3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66A4-8C9E-0D34-980B-E0EF1AD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Fission Chain Reaction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5F851C-0C20-331D-0102-E9DBCBECAD97}"/>
              </a:ext>
            </a:extLst>
          </p:cNvPr>
          <p:cNvSpPr/>
          <p:nvPr/>
        </p:nvSpPr>
        <p:spPr>
          <a:xfrm>
            <a:off x="838200" y="3207162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650C46-F407-F141-2F12-EE74C00DB8E5}"/>
              </a:ext>
            </a:extLst>
          </p:cNvPr>
          <p:cNvGrpSpPr/>
          <p:nvPr/>
        </p:nvGrpSpPr>
        <p:grpSpPr>
          <a:xfrm>
            <a:off x="2553247" y="2653029"/>
            <a:ext cx="1655849" cy="1551941"/>
            <a:chOff x="3396475" y="2692303"/>
            <a:chExt cx="1655849" cy="1551941"/>
          </a:xfrm>
        </p:grpSpPr>
        <p:pic>
          <p:nvPicPr>
            <p:cNvPr id="2050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B60E444F-9334-04A7-5A18-87296C8A16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FC8ACB-3575-2036-BFAA-5E65961960FA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FBE693-B320-1E35-77F2-270F3F9E6347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C293FF-8D58-F566-7D3C-5EE4219F6524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CD150E-ED94-EED5-2BAA-C8472C9E551E}"/>
              </a:ext>
            </a:extLst>
          </p:cNvPr>
          <p:cNvGrpSpPr/>
          <p:nvPr/>
        </p:nvGrpSpPr>
        <p:grpSpPr>
          <a:xfrm>
            <a:off x="5577297" y="4204970"/>
            <a:ext cx="1655849" cy="1551941"/>
            <a:chOff x="3396475" y="2692303"/>
            <a:chExt cx="1655849" cy="1551941"/>
          </a:xfrm>
        </p:grpSpPr>
        <p:pic>
          <p:nvPicPr>
            <p:cNvPr id="13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02E4CEAD-9C39-AC05-A922-81D6E6A6CD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2F9CDF-4A6A-E5DC-79C7-368B48F03CAF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655D1B-14FB-3162-5B5F-9DB5B1F8F21A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FDD2B-96BD-D9E2-3D6D-3268D3F6FCB2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385BD-A686-CC63-0F9F-7943BF9078B4}"/>
              </a:ext>
            </a:extLst>
          </p:cNvPr>
          <p:cNvGrpSpPr/>
          <p:nvPr/>
        </p:nvGrpSpPr>
        <p:grpSpPr>
          <a:xfrm>
            <a:off x="5719010" y="1649420"/>
            <a:ext cx="1655849" cy="1551941"/>
            <a:chOff x="3396475" y="2692303"/>
            <a:chExt cx="1655849" cy="1551941"/>
          </a:xfrm>
        </p:grpSpPr>
        <p:pic>
          <p:nvPicPr>
            <p:cNvPr id="18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1F2A8943-E9DB-8170-BC89-51DDF0378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7428CB-AD57-03B6-DEED-ABA9567F9DC7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76D91B-47C4-3F36-D1B0-F50F2AE07400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0B5C71-3E0F-23DC-C0BB-03B746503D55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511C33-6CE6-04BA-63C7-E7A127D45A70}"/>
              </a:ext>
            </a:extLst>
          </p:cNvPr>
          <p:cNvGrpSpPr/>
          <p:nvPr/>
        </p:nvGrpSpPr>
        <p:grpSpPr>
          <a:xfrm>
            <a:off x="10069262" y="4626621"/>
            <a:ext cx="1655849" cy="1551941"/>
            <a:chOff x="3396475" y="2692303"/>
            <a:chExt cx="1655849" cy="1551941"/>
          </a:xfrm>
        </p:grpSpPr>
        <p:pic>
          <p:nvPicPr>
            <p:cNvPr id="23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EE6BF189-BC38-9D2A-FF9A-9AA138B704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9BC15B-31DB-ADCE-FF4E-96CE9D18109C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88BE5A-61A5-C2F3-FFB1-AD6FCA18C3BF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B37270-B017-1BE4-B0D3-30557F1EF649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3ADE92-FC89-1A1F-7BC8-B8ED041B2E2B}"/>
              </a:ext>
            </a:extLst>
          </p:cNvPr>
          <p:cNvGrpSpPr/>
          <p:nvPr/>
        </p:nvGrpSpPr>
        <p:grpSpPr>
          <a:xfrm>
            <a:off x="10040819" y="3221338"/>
            <a:ext cx="1655849" cy="1551941"/>
            <a:chOff x="3396475" y="2692303"/>
            <a:chExt cx="1655849" cy="1551941"/>
          </a:xfrm>
        </p:grpSpPr>
        <p:pic>
          <p:nvPicPr>
            <p:cNvPr id="28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2A9DEE5C-30D2-2C99-E571-D989E557E0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444DA0-5E2C-6179-C23C-FA238781E0D5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069632-C42D-4DFC-3A9D-1C8B370F77BD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03D3EF-1CDA-43FD-FC7D-BEE0A03777F5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DF6B0A-CA04-EC46-BCA1-3DA7D8A1BF16}"/>
              </a:ext>
            </a:extLst>
          </p:cNvPr>
          <p:cNvGrpSpPr/>
          <p:nvPr/>
        </p:nvGrpSpPr>
        <p:grpSpPr>
          <a:xfrm>
            <a:off x="10026879" y="1693582"/>
            <a:ext cx="1655849" cy="1551941"/>
            <a:chOff x="3396475" y="2692303"/>
            <a:chExt cx="1655849" cy="1551941"/>
          </a:xfrm>
        </p:grpSpPr>
        <p:pic>
          <p:nvPicPr>
            <p:cNvPr id="33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770F84E7-9FAB-3B34-3C20-2599BFCDA6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CC399D-5285-BE2B-613C-C48B84807EE7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0D7863-3C1B-1EFE-50DB-B0189798B96B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918A20-1548-D825-B9A3-50CBD8C43979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B5DE1D-6287-718C-7E68-FEBF52F9FEB5}"/>
              </a:ext>
            </a:extLst>
          </p:cNvPr>
          <p:cNvGrpSpPr/>
          <p:nvPr/>
        </p:nvGrpSpPr>
        <p:grpSpPr>
          <a:xfrm>
            <a:off x="9949053" y="281292"/>
            <a:ext cx="1655849" cy="1551941"/>
            <a:chOff x="3396475" y="2692303"/>
            <a:chExt cx="1655849" cy="1551941"/>
          </a:xfrm>
        </p:grpSpPr>
        <p:pic>
          <p:nvPicPr>
            <p:cNvPr id="38" name="Picture 2" descr="Difference Between U 235 and U 238 | Definition, Properties, Uses">
              <a:extLst>
                <a:ext uri="{FF2B5EF4-FFF2-40B4-BE49-F238E27FC236}">
                  <a16:creationId xmlns:a16="http://schemas.microsoft.com/office/drawing/2014/main" id="{97BF8CB2-77F1-5394-F955-74EA1879C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50" t="32492" r="47000" b="30181"/>
            <a:stretch/>
          </p:blipFill>
          <p:spPr bwMode="auto">
            <a:xfrm>
              <a:off x="3410415" y="2692303"/>
              <a:ext cx="1486256" cy="147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E2329E-32D5-5BF9-F124-6411E91B1D78}"/>
                </a:ext>
              </a:extLst>
            </p:cNvPr>
            <p:cNvSpPr/>
            <p:nvPr/>
          </p:nvSpPr>
          <p:spPr>
            <a:xfrm>
              <a:off x="3396475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1F95E9-C0CE-6086-A383-4E0E57BD64B2}"/>
                </a:ext>
              </a:extLst>
            </p:cNvPr>
            <p:cNvSpPr/>
            <p:nvPr/>
          </p:nvSpPr>
          <p:spPr>
            <a:xfrm>
              <a:off x="4768897" y="2776653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AC0A43-2059-1CB3-4A4E-F629161E5EE8}"/>
                </a:ext>
              </a:extLst>
            </p:cNvPr>
            <p:cNvSpPr/>
            <p:nvPr/>
          </p:nvSpPr>
          <p:spPr>
            <a:xfrm>
              <a:off x="4691070" y="3987922"/>
              <a:ext cx="283427" cy="256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25D0DB00-7B83-4DEE-5750-D72516384EEC}"/>
              </a:ext>
            </a:extLst>
          </p:cNvPr>
          <p:cNvSpPr/>
          <p:nvPr/>
        </p:nvSpPr>
        <p:spPr>
          <a:xfrm>
            <a:off x="1345115" y="3256424"/>
            <a:ext cx="1275736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80896D0-DE12-6364-CEEB-D6C3D2BEB62D}"/>
              </a:ext>
            </a:extLst>
          </p:cNvPr>
          <p:cNvSpPr/>
          <p:nvPr/>
        </p:nvSpPr>
        <p:spPr>
          <a:xfrm>
            <a:off x="4591881" y="2470466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67B88D-5488-A1BE-CA98-FF4DB0A753FE}"/>
              </a:ext>
            </a:extLst>
          </p:cNvPr>
          <p:cNvSpPr/>
          <p:nvPr/>
        </p:nvSpPr>
        <p:spPr>
          <a:xfrm>
            <a:off x="4591881" y="4363079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40F34EC-1CF9-06BF-31A9-EFE83045885D}"/>
              </a:ext>
            </a:extLst>
          </p:cNvPr>
          <p:cNvSpPr/>
          <p:nvPr/>
        </p:nvSpPr>
        <p:spPr>
          <a:xfrm>
            <a:off x="8610600" y="5180754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28AFF1-C8A5-C605-448B-D0510B252FBE}"/>
              </a:ext>
            </a:extLst>
          </p:cNvPr>
          <p:cNvSpPr/>
          <p:nvPr/>
        </p:nvSpPr>
        <p:spPr>
          <a:xfrm>
            <a:off x="8610600" y="3781318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BE9FDA1-1E93-CCA9-26E8-5722A2806120}"/>
              </a:ext>
            </a:extLst>
          </p:cNvPr>
          <p:cNvSpPr/>
          <p:nvPr/>
        </p:nvSpPr>
        <p:spPr>
          <a:xfrm>
            <a:off x="8610600" y="2244779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E3F600-1965-5267-2D55-6ED9AD81AA66}"/>
              </a:ext>
            </a:extLst>
          </p:cNvPr>
          <p:cNvSpPr/>
          <p:nvPr/>
        </p:nvSpPr>
        <p:spPr>
          <a:xfrm>
            <a:off x="8610600" y="845343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51" name="Explosion 1 50">
            <a:extLst>
              <a:ext uri="{FF2B5EF4-FFF2-40B4-BE49-F238E27FC236}">
                <a16:creationId xmlns:a16="http://schemas.microsoft.com/office/drawing/2014/main" id="{FFF4B0E6-B221-2124-1A8B-EB073E0B478B}"/>
              </a:ext>
            </a:extLst>
          </p:cNvPr>
          <p:cNvSpPr/>
          <p:nvPr/>
        </p:nvSpPr>
        <p:spPr>
          <a:xfrm>
            <a:off x="5867693" y="1849761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0DEC81DC-5C80-320E-7221-D7DF53765147}"/>
              </a:ext>
            </a:extLst>
          </p:cNvPr>
          <p:cNvSpPr/>
          <p:nvPr/>
        </p:nvSpPr>
        <p:spPr>
          <a:xfrm rot="5400000">
            <a:off x="3012702" y="4366217"/>
            <a:ext cx="59625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F89E9F12-586A-BDC4-AC7B-0CE9C785FBDB}"/>
              </a:ext>
            </a:extLst>
          </p:cNvPr>
          <p:cNvSpPr/>
          <p:nvPr/>
        </p:nvSpPr>
        <p:spPr>
          <a:xfrm rot="16200000">
            <a:off x="3003912" y="2208780"/>
            <a:ext cx="613831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2688BF7-C4BB-25A6-40C1-42BA6A8DF039}"/>
              </a:ext>
            </a:extLst>
          </p:cNvPr>
          <p:cNvSpPr/>
          <p:nvPr/>
        </p:nvSpPr>
        <p:spPr>
          <a:xfrm>
            <a:off x="2693377" y="1463465"/>
            <a:ext cx="1294595" cy="46177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Daughter Element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37D8E3-CB1D-8387-411E-7726DEDC6CC2}"/>
              </a:ext>
            </a:extLst>
          </p:cNvPr>
          <p:cNvSpPr/>
          <p:nvPr/>
        </p:nvSpPr>
        <p:spPr>
          <a:xfrm>
            <a:off x="2693376" y="4910087"/>
            <a:ext cx="1294595" cy="46177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Daughter Element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CA8D250-4D67-80D1-0A1C-C1414B6DC2F2}"/>
              </a:ext>
            </a:extLst>
          </p:cNvPr>
          <p:cNvSpPr/>
          <p:nvPr/>
        </p:nvSpPr>
        <p:spPr>
          <a:xfrm rot="2314291">
            <a:off x="3957174" y="3998863"/>
            <a:ext cx="59625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799B63C3-EE61-1B53-B957-EA13AD44CF65}"/>
              </a:ext>
            </a:extLst>
          </p:cNvPr>
          <p:cNvSpPr/>
          <p:nvPr/>
        </p:nvSpPr>
        <p:spPr>
          <a:xfrm rot="19988255">
            <a:off x="3976983" y="2754282"/>
            <a:ext cx="59625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48" name="Right Arrow 2047">
            <a:extLst>
              <a:ext uri="{FF2B5EF4-FFF2-40B4-BE49-F238E27FC236}">
                <a16:creationId xmlns:a16="http://schemas.microsoft.com/office/drawing/2014/main" id="{A7C88A41-2DEE-9299-6A2C-C8E7C51C54C6}"/>
              </a:ext>
            </a:extLst>
          </p:cNvPr>
          <p:cNvSpPr/>
          <p:nvPr/>
        </p:nvSpPr>
        <p:spPr>
          <a:xfrm rot="2314291">
            <a:off x="4946341" y="4737505"/>
            <a:ext cx="59625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49" name="Right Arrow 2048">
            <a:extLst>
              <a:ext uri="{FF2B5EF4-FFF2-40B4-BE49-F238E27FC236}">
                <a16:creationId xmlns:a16="http://schemas.microsoft.com/office/drawing/2014/main" id="{8313C458-92B7-51B3-36C5-6116FA345027}"/>
              </a:ext>
            </a:extLst>
          </p:cNvPr>
          <p:cNvSpPr/>
          <p:nvPr/>
        </p:nvSpPr>
        <p:spPr>
          <a:xfrm rot="19988255">
            <a:off x="5072485" y="2294041"/>
            <a:ext cx="59625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1" name="Right Arrow 2050">
            <a:extLst>
              <a:ext uri="{FF2B5EF4-FFF2-40B4-BE49-F238E27FC236}">
                <a16:creationId xmlns:a16="http://schemas.microsoft.com/office/drawing/2014/main" id="{CE2C2E27-ED6C-6DFA-627A-3B2A19C8801A}"/>
              </a:ext>
            </a:extLst>
          </p:cNvPr>
          <p:cNvSpPr/>
          <p:nvPr/>
        </p:nvSpPr>
        <p:spPr>
          <a:xfrm rot="407509">
            <a:off x="7245231" y="5123323"/>
            <a:ext cx="1048685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2" name="Right Arrow 2051">
            <a:extLst>
              <a:ext uri="{FF2B5EF4-FFF2-40B4-BE49-F238E27FC236}">
                <a16:creationId xmlns:a16="http://schemas.microsoft.com/office/drawing/2014/main" id="{1636EAE2-A5C3-6CD7-3310-16FA0EEEDAD9}"/>
              </a:ext>
            </a:extLst>
          </p:cNvPr>
          <p:cNvSpPr/>
          <p:nvPr/>
        </p:nvSpPr>
        <p:spPr>
          <a:xfrm rot="19931757">
            <a:off x="7298673" y="4263511"/>
            <a:ext cx="1048685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3" name="Right Arrow 2052">
            <a:extLst>
              <a:ext uri="{FF2B5EF4-FFF2-40B4-BE49-F238E27FC236}">
                <a16:creationId xmlns:a16="http://schemas.microsoft.com/office/drawing/2014/main" id="{8E0282E3-D671-4AB2-1DF6-12F59DC6D8E5}"/>
              </a:ext>
            </a:extLst>
          </p:cNvPr>
          <p:cNvSpPr/>
          <p:nvPr/>
        </p:nvSpPr>
        <p:spPr>
          <a:xfrm rot="19931757">
            <a:off x="7169152" y="1435448"/>
            <a:ext cx="1213749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4" name="Right Arrow 2053">
            <a:extLst>
              <a:ext uri="{FF2B5EF4-FFF2-40B4-BE49-F238E27FC236}">
                <a16:creationId xmlns:a16="http://schemas.microsoft.com/office/drawing/2014/main" id="{092B62EB-FF8E-36B7-2A78-9AC8AA42B9DA}"/>
              </a:ext>
            </a:extLst>
          </p:cNvPr>
          <p:cNvSpPr/>
          <p:nvPr/>
        </p:nvSpPr>
        <p:spPr>
          <a:xfrm rot="233745">
            <a:off x="7398417" y="2242610"/>
            <a:ext cx="1048685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5" name="Right Arrow 2054">
            <a:extLst>
              <a:ext uri="{FF2B5EF4-FFF2-40B4-BE49-F238E27FC236}">
                <a16:creationId xmlns:a16="http://schemas.microsoft.com/office/drawing/2014/main" id="{D7DCB458-53B5-8944-000A-743930A1149B}"/>
              </a:ext>
            </a:extLst>
          </p:cNvPr>
          <p:cNvSpPr/>
          <p:nvPr/>
        </p:nvSpPr>
        <p:spPr>
          <a:xfrm>
            <a:off x="9182720" y="5238677"/>
            <a:ext cx="857483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6" name="Right Arrow 2055">
            <a:extLst>
              <a:ext uri="{FF2B5EF4-FFF2-40B4-BE49-F238E27FC236}">
                <a16:creationId xmlns:a16="http://schemas.microsoft.com/office/drawing/2014/main" id="{DD9D6929-BC52-EFFA-ECB6-D36E133CCC86}"/>
              </a:ext>
            </a:extLst>
          </p:cNvPr>
          <p:cNvSpPr/>
          <p:nvPr/>
        </p:nvSpPr>
        <p:spPr>
          <a:xfrm>
            <a:off x="9179173" y="3826387"/>
            <a:ext cx="857483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7" name="Right Arrow 2056">
            <a:extLst>
              <a:ext uri="{FF2B5EF4-FFF2-40B4-BE49-F238E27FC236}">
                <a16:creationId xmlns:a16="http://schemas.microsoft.com/office/drawing/2014/main" id="{3628C60B-E6E5-E035-84E9-3FE84E716919}"/>
              </a:ext>
            </a:extLst>
          </p:cNvPr>
          <p:cNvSpPr/>
          <p:nvPr/>
        </p:nvSpPr>
        <p:spPr>
          <a:xfrm>
            <a:off x="9182720" y="2312671"/>
            <a:ext cx="857483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8" name="Right Arrow 2057">
            <a:extLst>
              <a:ext uri="{FF2B5EF4-FFF2-40B4-BE49-F238E27FC236}">
                <a16:creationId xmlns:a16="http://schemas.microsoft.com/office/drawing/2014/main" id="{E56136DC-78FE-C0A3-13E4-319EFE8BCCC0}"/>
              </a:ext>
            </a:extLst>
          </p:cNvPr>
          <p:cNvSpPr/>
          <p:nvPr/>
        </p:nvSpPr>
        <p:spPr>
          <a:xfrm>
            <a:off x="9120874" y="900381"/>
            <a:ext cx="857483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59" name="Explosion 1 2058">
            <a:extLst>
              <a:ext uri="{FF2B5EF4-FFF2-40B4-BE49-F238E27FC236}">
                <a16:creationId xmlns:a16="http://schemas.microsoft.com/office/drawing/2014/main" id="{D066273B-EA69-686E-557A-64458493AFAB}"/>
              </a:ext>
            </a:extLst>
          </p:cNvPr>
          <p:cNvSpPr/>
          <p:nvPr/>
        </p:nvSpPr>
        <p:spPr>
          <a:xfrm>
            <a:off x="2671449" y="2851083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2060" name="Explosion 1 2059">
            <a:extLst>
              <a:ext uri="{FF2B5EF4-FFF2-40B4-BE49-F238E27FC236}">
                <a16:creationId xmlns:a16="http://schemas.microsoft.com/office/drawing/2014/main" id="{BC01F2F0-E2A2-5528-51AA-FD08AF9E913C}"/>
              </a:ext>
            </a:extLst>
          </p:cNvPr>
          <p:cNvSpPr/>
          <p:nvPr/>
        </p:nvSpPr>
        <p:spPr>
          <a:xfrm>
            <a:off x="5705032" y="4417481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2061" name="Explosion 1 2060">
            <a:extLst>
              <a:ext uri="{FF2B5EF4-FFF2-40B4-BE49-F238E27FC236}">
                <a16:creationId xmlns:a16="http://schemas.microsoft.com/office/drawing/2014/main" id="{E432F488-73EB-364B-06AF-9106DF1D3F43}"/>
              </a:ext>
            </a:extLst>
          </p:cNvPr>
          <p:cNvSpPr/>
          <p:nvPr/>
        </p:nvSpPr>
        <p:spPr>
          <a:xfrm>
            <a:off x="10122737" y="466526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2062" name="Explosion 1 2061">
            <a:extLst>
              <a:ext uri="{FF2B5EF4-FFF2-40B4-BE49-F238E27FC236}">
                <a16:creationId xmlns:a16="http://schemas.microsoft.com/office/drawing/2014/main" id="{5B6B57FA-2F58-5A4A-24EB-FB911966EA35}"/>
              </a:ext>
            </a:extLst>
          </p:cNvPr>
          <p:cNvSpPr/>
          <p:nvPr/>
        </p:nvSpPr>
        <p:spPr>
          <a:xfrm>
            <a:off x="10147088" y="1904981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2063" name="Explosion 1 2062">
            <a:extLst>
              <a:ext uri="{FF2B5EF4-FFF2-40B4-BE49-F238E27FC236}">
                <a16:creationId xmlns:a16="http://schemas.microsoft.com/office/drawing/2014/main" id="{A7996CDE-B912-1F92-655D-3057CD0548A7}"/>
              </a:ext>
            </a:extLst>
          </p:cNvPr>
          <p:cNvSpPr/>
          <p:nvPr/>
        </p:nvSpPr>
        <p:spPr>
          <a:xfrm>
            <a:off x="10206221" y="3392422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ENERGY</a:t>
            </a:r>
          </a:p>
        </p:txBody>
      </p:sp>
      <p:sp>
        <p:nvSpPr>
          <p:cNvPr id="2064" name="Explosion 1 2063">
            <a:extLst>
              <a:ext uri="{FF2B5EF4-FFF2-40B4-BE49-F238E27FC236}">
                <a16:creationId xmlns:a16="http://schemas.microsoft.com/office/drawing/2014/main" id="{81413029-74C4-5102-5254-AD1667906D51}"/>
              </a:ext>
            </a:extLst>
          </p:cNvPr>
          <p:cNvSpPr/>
          <p:nvPr/>
        </p:nvSpPr>
        <p:spPr>
          <a:xfrm>
            <a:off x="10169651" y="4848666"/>
            <a:ext cx="1358483" cy="1183238"/>
          </a:xfrm>
          <a:prstGeom prst="irregularSeal1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ENERGY</a:t>
            </a:r>
          </a:p>
        </p:txBody>
      </p:sp>
      <p:sp>
        <p:nvSpPr>
          <p:cNvPr id="2065" name="Right Arrow 2064">
            <a:extLst>
              <a:ext uri="{FF2B5EF4-FFF2-40B4-BE49-F238E27FC236}">
                <a16:creationId xmlns:a16="http://schemas.microsoft.com/office/drawing/2014/main" id="{6707669B-CF5E-AC84-7413-2E90C8BD2236}"/>
              </a:ext>
            </a:extLst>
          </p:cNvPr>
          <p:cNvSpPr/>
          <p:nvPr/>
        </p:nvSpPr>
        <p:spPr>
          <a:xfrm rot="1791554">
            <a:off x="11599849" y="5488524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66" name="Right Arrow 2065">
            <a:extLst>
              <a:ext uri="{FF2B5EF4-FFF2-40B4-BE49-F238E27FC236}">
                <a16:creationId xmlns:a16="http://schemas.microsoft.com/office/drawing/2014/main" id="{C3705ECB-E8BE-DB7D-24E1-86DF3467B60A}"/>
              </a:ext>
            </a:extLst>
          </p:cNvPr>
          <p:cNvSpPr/>
          <p:nvPr/>
        </p:nvSpPr>
        <p:spPr>
          <a:xfrm rot="19431842">
            <a:off x="11588316" y="5217067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67" name="Right Arrow 2066">
            <a:extLst>
              <a:ext uri="{FF2B5EF4-FFF2-40B4-BE49-F238E27FC236}">
                <a16:creationId xmlns:a16="http://schemas.microsoft.com/office/drawing/2014/main" id="{D9121C81-0F6F-A3AA-8F8E-A3F1C51913E3}"/>
              </a:ext>
            </a:extLst>
          </p:cNvPr>
          <p:cNvSpPr/>
          <p:nvPr/>
        </p:nvSpPr>
        <p:spPr>
          <a:xfrm rot="1791554">
            <a:off x="11616898" y="3997678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68" name="Right Arrow 2067">
            <a:extLst>
              <a:ext uri="{FF2B5EF4-FFF2-40B4-BE49-F238E27FC236}">
                <a16:creationId xmlns:a16="http://schemas.microsoft.com/office/drawing/2014/main" id="{2BF79AFC-3588-28E9-52DF-5BC34EC11C0C}"/>
              </a:ext>
            </a:extLst>
          </p:cNvPr>
          <p:cNvSpPr/>
          <p:nvPr/>
        </p:nvSpPr>
        <p:spPr>
          <a:xfrm rot="19431842">
            <a:off x="11605365" y="3726221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69" name="Right Arrow 2068">
            <a:extLst>
              <a:ext uri="{FF2B5EF4-FFF2-40B4-BE49-F238E27FC236}">
                <a16:creationId xmlns:a16="http://schemas.microsoft.com/office/drawing/2014/main" id="{042AE561-8F6E-F968-2481-B3034BE367CC}"/>
              </a:ext>
            </a:extLst>
          </p:cNvPr>
          <p:cNvSpPr/>
          <p:nvPr/>
        </p:nvSpPr>
        <p:spPr>
          <a:xfrm rot="1791554">
            <a:off x="11586533" y="2544657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70" name="Right Arrow 2069">
            <a:extLst>
              <a:ext uri="{FF2B5EF4-FFF2-40B4-BE49-F238E27FC236}">
                <a16:creationId xmlns:a16="http://schemas.microsoft.com/office/drawing/2014/main" id="{EF200208-CDE1-0595-2A71-2BD10962D961}"/>
              </a:ext>
            </a:extLst>
          </p:cNvPr>
          <p:cNvSpPr/>
          <p:nvPr/>
        </p:nvSpPr>
        <p:spPr>
          <a:xfrm rot="19431842">
            <a:off x="11575000" y="2273200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71" name="Right Arrow 2070">
            <a:extLst>
              <a:ext uri="{FF2B5EF4-FFF2-40B4-BE49-F238E27FC236}">
                <a16:creationId xmlns:a16="http://schemas.microsoft.com/office/drawing/2014/main" id="{10E41D7C-6AF1-2ADE-A1D0-513199C6290F}"/>
              </a:ext>
            </a:extLst>
          </p:cNvPr>
          <p:cNvSpPr/>
          <p:nvPr/>
        </p:nvSpPr>
        <p:spPr>
          <a:xfrm rot="1791554">
            <a:off x="11599226" y="993319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72" name="Right Arrow 2071">
            <a:extLst>
              <a:ext uri="{FF2B5EF4-FFF2-40B4-BE49-F238E27FC236}">
                <a16:creationId xmlns:a16="http://schemas.microsoft.com/office/drawing/2014/main" id="{4D434D3C-E553-E614-677B-F0D98946E072}"/>
              </a:ext>
            </a:extLst>
          </p:cNvPr>
          <p:cNvSpPr/>
          <p:nvPr/>
        </p:nvSpPr>
        <p:spPr>
          <a:xfrm rot="19431842">
            <a:off x="11587693" y="721862"/>
            <a:ext cx="470374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73" name="Slide Number Placeholder 2072">
            <a:extLst>
              <a:ext uri="{FF2B5EF4-FFF2-40B4-BE49-F238E27FC236}">
                <a16:creationId xmlns:a16="http://schemas.microsoft.com/office/drawing/2014/main" id="{0A49D3E5-059E-53E1-0A56-C111FA86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048" grpId="0" animBg="1"/>
      <p:bldP spid="2049" grpId="0" animBg="1"/>
      <p:bldP spid="2051" grpId="0" animBg="1"/>
      <p:bldP spid="2052" grpId="0" animBg="1"/>
      <p:bldP spid="2053" grpId="0" animBg="1"/>
      <p:bldP spid="2054" grpId="0" animBg="1"/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2" grpId="0" animBg="1"/>
      <p:bldP spid="2063" grpId="0" animBg="1"/>
      <p:bldP spid="2064" grpId="0" animBg="1"/>
      <p:bldP spid="2065" grpId="0" animBg="1"/>
      <p:bldP spid="2066" grpId="0" animBg="1"/>
      <p:bldP spid="2067" grpId="0" animBg="1"/>
      <p:bldP spid="2068" grpId="0" animBg="1"/>
      <p:bldP spid="2069" grpId="0" animBg="1"/>
      <p:bldP spid="2070" grpId="0" animBg="1"/>
      <p:bldP spid="2071" grpId="0" animBg="1"/>
      <p:bldP spid="20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B15D-998E-EE98-8745-6B33C573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Dragon Burst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BD39E-17AD-936C-B6BD-CA20CDC7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11" y="1686643"/>
            <a:ext cx="4716385" cy="4417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CAEC4-4534-099D-2EF0-A1E1AD58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37" y="1686643"/>
            <a:ext cx="4077461" cy="36038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E859C3-694B-F825-034D-7054D13440F2}"/>
              </a:ext>
            </a:extLst>
          </p:cNvPr>
          <p:cNvCxnSpPr/>
          <p:nvPr/>
        </p:nvCxnSpPr>
        <p:spPr>
          <a:xfrm>
            <a:off x="8712928" y="2679142"/>
            <a:ext cx="0" cy="2060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xplosion 1 15">
            <a:extLst>
              <a:ext uri="{FF2B5EF4-FFF2-40B4-BE49-F238E27FC236}">
                <a16:creationId xmlns:a16="http://schemas.microsoft.com/office/drawing/2014/main" id="{52DFFE89-E8BB-2287-4CEB-DC11B51C6F08}"/>
              </a:ext>
            </a:extLst>
          </p:cNvPr>
          <p:cNvSpPr/>
          <p:nvPr/>
        </p:nvSpPr>
        <p:spPr>
          <a:xfrm>
            <a:off x="8445346" y="3508468"/>
            <a:ext cx="484094" cy="48409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EC68B-50D7-E781-DC7E-CCAC1C297BA9}"/>
              </a:ext>
            </a:extLst>
          </p:cNvPr>
          <p:cNvSpPr txBox="1"/>
          <p:nvPr/>
        </p:nvSpPr>
        <p:spPr>
          <a:xfrm>
            <a:off x="6483664" y="5380479"/>
            <a:ext cx="5139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Kimpland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Robert, et al. "Critical assemblies: Dragon burst assembly and solution assemblies."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Nuclear Technology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207.sup1 (2021)</a:t>
            </a:r>
            <a:endParaRPr lang="en-US" sz="1200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60256-7C27-786C-B4BB-4D93E40B1EA4}"/>
              </a:ext>
            </a:extLst>
          </p:cNvPr>
          <p:cNvSpPr txBox="1"/>
          <p:nvPr/>
        </p:nvSpPr>
        <p:spPr>
          <a:xfrm>
            <a:off x="220343" y="1363477"/>
            <a:ext cx="22365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Nine orders of</a:t>
            </a:r>
          </a:p>
          <a:p>
            <a:r>
              <a:rPr lang="en-US" b="1" i="1" dirty="0">
                <a:solidFill>
                  <a:srgbClr val="FF0000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magnitude burst!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97F282E-D839-3886-7F67-6BDADB225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0961" y="365124"/>
            <a:ext cx="1219074" cy="1219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A5132C-2F3F-E13E-FCC3-F8BB0DE5612F}"/>
              </a:ext>
            </a:extLst>
          </p:cNvPr>
          <p:cNvSpPr txBox="1"/>
          <p:nvPr/>
        </p:nvSpPr>
        <p:spPr>
          <a:xfrm>
            <a:off x="6498474" y="5937664"/>
            <a:ext cx="48553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Slides courtesy of Ilham </a:t>
            </a:r>
            <a:r>
              <a:rPr lang="en-US" sz="105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Variansyah</a:t>
            </a:r>
            <a:endParaRPr lang="en-US" sz="105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2C956BA-F3BD-781D-B1A1-7E6B51B9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4218-C4E9-29AE-9DEB-49621268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9377" cy="1325563"/>
          </a:xfrm>
        </p:spPr>
        <p:txBody>
          <a:bodyPr/>
          <a:lstStyle/>
          <a:p>
            <a:r>
              <a:rPr lang="en-US" dirty="0"/>
              <a:t>Monte Carlo Algorithm: Transmittance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58C02-843B-94E9-8E45-478D156BB049}"/>
              </a:ext>
            </a:extLst>
          </p:cNvPr>
          <p:cNvSpPr/>
          <p:nvPr/>
        </p:nvSpPr>
        <p:spPr>
          <a:xfrm>
            <a:off x="2801153" y="2116398"/>
            <a:ext cx="1737360" cy="305479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67F6C0-FBCC-6844-5B8F-F14339BA825D}"/>
              </a:ext>
            </a:extLst>
          </p:cNvPr>
          <p:cNvSpPr/>
          <p:nvPr/>
        </p:nvSpPr>
        <p:spPr>
          <a:xfrm>
            <a:off x="838200" y="3416601"/>
            <a:ext cx="379142" cy="36512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31AC9C3-F3E1-3FC9-5E32-B944129EB4E0}"/>
              </a:ext>
            </a:extLst>
          </p:cNvPr>
          <p:cNvSpPr/>
          <p:nvPr/>
        </p:nvSpPr>
        <p:spPr>
          <a:xfrm>
            <a:off x="1371380" y="3465863"/>
            <a:ext cx="1275736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5CB44B6-915E-6487-3CBF-9DBF8984EF9E}"/>
              </a:ext>
            </a:extLst>
          </p:cNvPr>
          <p:cNvSpPr/>
          <p:nvPr/>
        </p:nvSpPr>
        <p:spPr>
          <a:xfrm>
            <a:off x="1371380" y="3465863"/>
            <a:ext cx="3889640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33976072-0AE8-92CF-3CE9-E29D67E3ED9D}"/>
              </a:ext>
            </a:extLst>
          </p:cNvPr>
          <p:cNvSpPr/>
          <p:nvPr/>
        </p:nvSpPr>
        <p:spPr>
          <a:xfrm rot="2559788" flipH="1">
            <a:off x="5286183" y="2916785"/>
            <a:ext cx="257751" cy="619636"/>
          </a:xfrm>
          <a:prstGeom prst="corner">
            <a:avLst>
              <a:gd name="adj1" fmla="val 33898"/>
              <a:gd name="adj2" fmla="val 39986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64FB15CF-A2B9-775E-9F90-2930D52F0BDB}"/>
              </a:ext>
            </a:extLst>
          </p:cNvPr>
          <p:cNvSpPr/>
          <p:nvPr/>
        </p:nvSpPr>
        <p:spPr>
          <a:xfrm rot="2575937">
            <a:off x="3862393" y="3328704"/>
            <a:ext cx="540913" cy="540913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B0658F-CFFD-A642-F192-01AEA495667C}"/>
              </a:ext>
            </a:extLst>
          </p:cNvPr>
          <p:cNvCxnSpPr/>
          <p:nvPr/>
        </p:nvCxnSpPr>
        <p:spPr>
          <a:xfrm>
            <a:off x="7315200" y="2485622"/>
            <a:ext cx="2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65676C-323D-B948-0DF2-0D37CB48BF22}"/>
              </a:ext>
            </a:extLst>
          </p:cNvPr>
          <p:cNvSpPr txBox="1"/>
          <p:nvPr/>
        </p:nvSpPr>
        <p:spPr>
          <a:xfrm>
            <a:off x="7782059" y="2116398"/>
            <a:ext cx="228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Transmitted (S&gt;L)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E783F6-0372-5F12-6478-23CF030397CF}"/>
              </a:ext>
            </a:extLst>
          </p:cNvPr>
          <p:cNvCxnSpPr/>
          <p:nvPr/>
        </p:nvCxnSpPr>
        <p:spPr>
          <a:xfrm>
            <a:off x="7315200" y="4101686"/>
            <a:ext cx="2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4E5C9-65D1-1381-BEA6-26B2885BDC07}"/>
              </a:ext>
            </a:extLst>
          </p:cNvPr>
          <p:cNvSpPr txBox="1"/>
          <p:nvPr/>
        </p:nvSpPr>
        <p:spPr>
          <a:xfrm>
            <a:off x="7782059" y="3732462"/>
            <a:ext cx="19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Absorbed (S&lt;L)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A78B7-5B36-1366-451F-477BB984C0A5}"/>
                  </a:ext>
                </a:extLst>
              </p:cNvPr>
              <p:cNvSpPr txBox="1"/>
              <p:nvPr/>
            </p:nvSpPr>
            <p:spPr>
              <a:xfrm>
                <a:off x="5110330" y="5171192"/>
                <a:ext cx="1339149" cy="574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Lucida Grande" panose="020B0600040502020204" pitchFamily="34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Lucida Grande" panose="020B06000405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Lucida Grande" panose="020B0600040502020204" pitchFamily="34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Lucida Grande" panose="020B0600040502020204" pitchFamily="34" charset="0"/>
                  <a:cs typeface="Lucida Grande" panose="020B06000405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FA78B7-5B36-1366-451F-477BB984C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0" y="5171192"/>
                <a:ext cx="1339149" cy="574388"/>
              </a:xfrm>
              <a:prstGeom prst="rect">
                <a:avLst/>
              </a:prstGeom>
              <a:blipFill>
                <a:blip r:embed="rId3"/>
                <a:stretch>
                  <a:fillRect l="-2830" t="-8696" r="-566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70EBA7-F110-E27D-E4CD-CE9AA724C3BB}"/>
                  </a:ext>
                </a:extLst>
              </p:cNvPr>
              <p:cNvSpPr txBox="1"/>
              <p:nvPr/>
            </p:nvSpPr>
            <p:spPr>
              <a:xfrm>
                <a:off x="2820636" y="4699706"/>
                <a:ext cx="3863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70EBA7-F110-E27D-E4CD-CE9AA724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36" y="4699706"/>
                <a:ext cx="3863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18566-8033-76BC-129F-8C9C5423764A}"/>
              </a:ext>
            </a:extLst>
          </p:cNvPr>
          <p:cNvCxnSpPr>
            <a:cxnSpLocks/>
          </p:cNvCxnSpPr>
          <p:nvPr/>
        </p:nvCxnSpPr>
        <p:spPr>
          <a:xfrm>
            <a:off x="2801153" y="5527588"/>
            <a:ext cx="17373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0D14A6-DA45-61B5-FCAE-08352815E915}"/>
              </a:ext>
            </a:extLst>
          </p:cNvPr>
          <p:cNvSpPr txBox="1"/>
          <p:nvPr/>
        </p:nvSpPr>
        <p:spPr>
          <a:xfrm>
            <a:off x="3506237" y="5200947"/>
            <a:ext cx="31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D72F61E1-7C97-B48B-433A-0624F4E50FD7}"/>
              </a:ext>
            </a:extLst>
          </p:cNvPr>
          <p:cNvSpPr/>
          <p:nvPr/>
        </p:nvSpPr>
        <p:spPr>
          <a:xfrm rot="2559788" flipH="1">
            <a:off x="7536203" y="2571234"/>
            <a:ext cx="257751" cy="619636"/>
          </a:xfrm>
          <a:prstGeom prst="corner">
            <a:avLst>
              <a:gd name="adj1" fmla="val 33898"/>
              <a:gd name="adj2" fmla="val 39986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83AAEC2-40CE-2FA4-5530-60703D7E71FA}"/>
              </a:ext>
            </a:extLst>
          </p:cNvPr>
          <p:cNvSpPr/>
          <p:nvPr/>
        </p:nvSpPr>
        <p:spPr>
          <a:xfrm>
            <a:off x="1371379" y="3465860"/>
            <a:ext cx="2453645" cy="266599"/>
          </a:xfrm>
          <a:prstGeom prst="right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7AD941DA-5A25-20E0-F1B2-AAF86847BEFF}"/>
              </a:ext>
            </a:extLst>
          </p:cNvPr>
          <p:cNvSpPr/>
          <p:nvPr/>
        </p:nvSpPr>
        <p:spPr>
          <a:xfrm rot="2575937">
            <a:off x="7426977" y="4291602"/>
            <a:ext cx="540913" cy="540913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2ADDD021-663C-9A4A-8D88-F95D8BF5D4A2}"/>
              </a:ext>
            </a:extLst>
          </p:cNvPr>
          <p:cNvSpPr/>
          <p:nvPr/>
        </p:nvSpPr>
        <p:spPr>
          <a:xfrm rot="2575937">
            <a:off x="8081584" y="4291495"/>
            <a:ext cx="540913" cy="540913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4FEAFF5-3998-DEAE-10D6-A11C1110F0A1}"/>
              </a:ext>
            </a:extLst>
          </p:cNvPr>
          <p:cNvSpPr/>
          <p:nvPr/>
        </p:nvSpPr>
        <p:spPr>
          <a:xfrm rot="2575937">
            <a:off x="8718673" y="4291388"/>
            <a:ext cx="540913" cy="540913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3EC4600F-BBA1-D980-1399-249B2042F4CC}"/>
              </a:ext>
            </a:extLst>
          </p:cNvPr>
          <p:cNvSpPr/>
          <p:nvPr/>
        </p:nvSpPr>
        <p:spPr>
          <a:xfrm rot="2575937">
            <a:off x="9363724" y="4286619"/>
            <a:ext cx="540913" cy="540913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>
            <a:extLst>
              <a:ext uri="{FF2B5EF4-FFF2-40B4-BE49-F238E27FC236}">
                <a16:creationId xmlns:a16="http://schemas.microsoft.com/office/drawing/2014/main" id="{D77D032B-4B13-7D85-BFA6-B37251304513}"/>
              </a:ext>
            </a:extLst>
          </p:cNvPr>
          <p:cNvSpPr/>
          <p:nvPr/>
        </p:nvSpPr>
        <p:spPr>
          <a:xfrm rot="2559788" flipH="1">
            <a:off x="8155028" y="2601622"/>
            <a:ext cx="257751" cy="619636"/>
          </a:xfrm>
          <a:prstGeom prst="corner">
            <a:avLst>
              <a:gd name="adj1" fmla="val 33898"/>
              <a:gd name="adj2" fmla="val 39986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948E4-C5DD-AC74-D629-1B15400D2091}"/>
              </a:ext>
            </a:extLst>
          </p:cNvPr>
          <p:cNvSpPr txBox="1"/>
          <p:nvPr/>
        </p:nvSpPr>
        <p:spPr>
          <a:xfrm>
            <a:off x="714777" y="1690688"/>
            <a:ext cx="141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N = 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DACE97-AC75-AE88-535F-9A6CB1316D06}"/>
              </a:ext>
            </a:extLst>
          </p:cNvPr>
          <p:cNvSpPr txBox="1"/>
          <p:nvPr/>
        </p:nvSpPr>
        <p:spPr>
          <a:xfrm>
            <a:off x="714777" y="1690688"/>
            <a:ext cx="141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N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DF492-0CE1-52E5-4BF1-C534B8CC2E76}"/>
              </a:ext>
            </a:extLst>
          </p:cNvPr>
          <p:cNvSpPr txBox="1"/>
          <p:nvPr/>
        </p:nvSpPr>
        <p:spPr>
          <a:xfrm>
            <a:off x="714777" y="1690965"/>
            <a:ext cx="141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N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3BDDE-BC6E-C204-24E5-B55595D8E627}"/>
              </a:ext>
            </a:extLst>
          </p:cNvPr>
          <p:cNvSpPr txBox="1"/>
          <p:nvPr/>
        </p:nvSpPr>
        <p:spPr>
          <a:xfrm>
            <a:off x="714777" y="1689522"/>
            <a:ext cx="141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N =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C143B8-2CCE-4925-B3EB-DCF1261EE898}"/>
                  </a:ext>
                </a:extLst>
              </p:cNvPr>
              <p:cNvSpPr txBox="1"/>
              <p:nvPr/>
            </p:nvSpPr>
            <p:spPr>
              <a:xfrm>
                <a:off x="7840457" y="5132848"/>
                <a:ext cx="234672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Lucida Grande" panose="020B0600040502020204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Lucida Grande" panose="020B06000405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Lucida Grande" panose="020B06000405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Lucida Grande" panose="020B060004050202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ucida Grande" panose="020B0600040502020204" pitchFamily="34" charset="0"/>
                        </a:rPr>
                        <m:t>±0.221</m:t>
                      </m:r>
                    </m:oMath>
                  </m:oMathPara>
                </a14:m>
                <a:endParaRPr lang="en-US" dirty="0">
                  <a:latin typeface="Lucida Grande" panose="020B0600040502020204" pitchFamily="34" charset="0"/>
                  <a:cs typeface="Lucida Grande" panose="020B06000405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C143B8-2CCE-4925-B3EB-DCF1261E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457" y="5132848"/>
                <a:ext cx="2346723" cy="612732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646B83-58DB-0925-5FD3-07B6FC46EB0E}"/>
              </a:ext>
            </a:extLst>
          </p:cNvPr>
          <p:cNvCxnSpPr>
            <a:cxnSpLocks/>
          </p:cNvCxnSpPr>
          <p:nvPr/>
        </p:nvCxnSpPr>
        <p:spPr>
          <a:xfrm flipV="1">
            <a:off x="2801153" y="5054958"/>
            <a:ext cx="0" cy="563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768F92-E69F-FAF5-19D4-5EE67FC1E144}"/>
              </a:ext>
            </a:extLst>
          </p:cNvPr>
          <p:cNvCxnSpPr>
            <a:cxnSpLocks/>
          </p:cNvCxnSpPr>
          <p:nvPr/>
        </p:nvCxnSpPr>
        <p:spPr>
          <a:xfrm flipV="1">
            <a:off x="4538513" y="5053556"/>
            <a:ext cx="0" cy="563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4BF787-6986-F5F1-1B7F-68731A935B14}"/>
              </a:ext>
            </a:extLst>
          </p:cNvPr>
          <p:cNvGrpSpPr/>
          <p:nvPr/>
        </p:nvGrpSpPr>
        <p:grpSpPr>
          <a:xfrm>
            <a:off x="2801153" y="1527576"/>
            <a:ext cx="2479184" cy="1689350"/>
            <a:chOff x="2801153" y="1527576"/>
            <a:chExt cx="2479184" cy="168935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4B34E0C-3279-C250-3D40-5F669959F6A1}"/>
                </a:ext>
              </a:extLst>
            </p:cNvPr>
            <p:cNvCxnSpPr/>
            <p:nvPr/>
          </p:nvCxnSpPr>
          <p:spPr>
            <a:xfrm>
              <a:off x="2801153" y="1864678"/>
              <a:ext cx="247918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9F2B24-B6F4-D28C-519F-C40F26BA56D3}"/>
                </a:ext>
              </a:extLst>
            </p:cNvPr>
            <p:cNvSpPr txBox="1"/>
            <p:nvPr/>
          </p:nvSpPr>
          <p:spPr>
            <a:xfrm>
              <a:off x="4038600" y="1527576"/>
              <a:ext cx="28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630778-B38F-128F-77B7-F4DBEE2C4312}"/>
                </a:ext>
              </a:extLst>
            </p:cNvPr>
            <p:cNvCxnSpPr/>
            <p:nvPr/>
          </p:nvCxnSpPr>
          <p:spPr>
            <a:xfrm>
              <a:off x="2801153" y="1860997"/>
              <a:ext cx="0" cy="3517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80F497-094B-3250-167A-99EA6D7AB5CF}"/>
                </a:ext>
              </a:extLst>
            </p:cNvPr>
            <p:cNvCxnSpPr>
              <a:cxnSpLocks/>
            </p:cNvCxnSpPr>
            <p:nvPr/>
          </p:nvCxnSpPr>
          <p:spPr>
            <a:xfrm>
              <a:off x="5261020" y="1868360"/>
              <a:ext cx="0" cy="1348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A46939-FA24-E0C4-A69E-B726BF1D484A}"/>
              </a:ext>
            </a:extLst>
          </p:cNvPr>
          <p:cNvGrpSpPr/>
          <p:nvPr/>
        </p:nvGrpSpPr>
        <p:grpSpPr>
          <a:xfrm>
            <a:off x="2801153" y="1538697"/>
            <a:ext cx="1332960" cy="1676389"/>
            <a:chOff x="2801153" y="1540537"/>
            <a:chExt cx="2479184" cy="167638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6B7C83-BDFC-B563-9C12-8EA92724F4CA}"/>
                </a:ext>
              </a:extLst>
            </p:cNvPr>
            <p:cNvCxnSpPr/>
            <p:nvPr/>
          </p:nvCxnSpPr>
          <p:spPr>
            <a:xfrm>
              <a:off x="2801153" y="1864678"/>
              <a:ext cx="247918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7B8E12-5DB0-6DA2-BF2E-0D8B4BDF09FF}"/>
                </a:ext>
              </a:extLst>
            </p:cNvPr>
            <p:cNvSpPr txBox="1"/>
            <p:nvPr/>
          </p:nvSpPr>
          <p:spPr>
            <a:xfrm>
              <a:off x="3837570" y="1540537"/>
              <a:ext cx="526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6A535C-21A4-B2EE-F6BD-677DE4303383}"/>
                </a:ext>
              </a:extLst>
            </p:cNvPr>
            <p:cNvCxnSpPr/>
            <p:nvPr/>
          </p:nvCxnSpPr>
          <p:spPr>
            <a:xfrm>
              <a:off x="2801153" y="1860997"/>
              <a:ext cx="0" cy="3517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F712A9A-838F-660C-5995-FD10BFB31473}"/>
                </a:ext>
              </a:extLst>
            </p:cNvPr>
            <p:cNvCxnSpPr>
              <a:cxnSpLocks/>
            </p:cNvCxnSpPr>
            <p:nvPr/>
          </p:nvCxnSpPr>
          <p:spPr>
            <a:xfrm>
              <a:off x="5261020" y="1868360"/>
              <a:ext cx="0" cy="1348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79C12492-07F7-B484-52F8-79C46C9E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5" grpId="0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3" grpId="1"/>
      <p:bldP spid="34" grpId="0"/>
      <p:bldP spid="34" grpId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DBFF-5637-4581-4560-B505596E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/ More Complexly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3E0EB-DE2F-9341-9000-D1582C084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798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Imagine if:</a:t>
            </a:r>
          </a:p>
          <a:p>
            <a:pPr lvl="1"/>
            <a:r>
              <a:rPr lang="en-US" dirty="0"/>
              <a:t>neutrons could all be going at different speeds</a:t>
            </a:r>
          </a:p>
          <a:p>
            <a:pPr lvl="1"/>
            <a:r>
              <a:rPr lang="en-US" dirty="0"/>
              <a:t>traveling in 3 spatial dimensions</a:t>
            </a:r>
          </a:p>
          <a:p>
            <a:pPr lvl="1"/>
            <a:r>
              <a:rPr lang="en-US" dirty="0"/>
              <a:t>geometry changing thru time</a:t>
            </a:r>
          </a:p>
          <a:p>
            <a:pPr lvl="1"/>
            <a:r>
              <a:rPr lang="en-US" dirty="0"/>
              <a:t>more complex tallies then transmittance</a:t>
            </a:r>
          </a:p>
          <a:p>
            <a:pPr lvl="1"/>
            <a:r>
              <a:rPr lang="en-US" dirty="0"/>
              <a:t>neutrons produced from fission reactions or source regions</a:t>
            </a:r>
          </a:p>
          <a:p>
            <a:pPr lvl="1"/>
            <a:r>
              <a:rPr lang="en-US" dirty="0"/>
              <a:t>multi-material systems</a:t>
            </a:r>
          </a:p>
          <a:p>
            <a:pPr lvl="1"/>
            <a:r>
              <a:rPr lang="en-US" dirty="0"/>
              <a:t>error propagation</a:t>
            </a:r>
          </a:p>
          <a:p>
            <a:pPr lvl="1"/>
            <a:r>
              <a:rPr lang="en-US" dirty="0"/>
              <a:t>temperature dependent systems</a:t>
            </a:r>
            <a:endParaRPr lang="en-US" i="1" dirty="0"/>
          </a:p>
        </p:txBody>
      </p:sp>
      <p:pic>
        <p:nvPicPr>
          <p:cNvPr id="9" name="Picture 2" descr="0001-0698.mp4 [video-to-gif output image]">
            <a:extLst>
              <a:ext uri="{FF2B5EF4-FFF2-40B4-BE49-F238E27FC236}">
                <a16:creationId xmlns:a16="http://schemas.microsoft.com/office/drawing/2014/main" id="{E5809F27-6F8C-33A2-151B-284562000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1" b="12032"/>
          <a:stretch/>
        </p:blipFill>
        <p:spPr bwMode="auto">
          <a:xfrm>
            <a:off x="6954592" y="1712788"/>
            <a:ext cx="4542831" cy="399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81A8A-BD42-88C6-4D06-D456D551B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9991" y="5055126"/>
            <a:ext cx="1523719" cy="5476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8BFEAE-9F4D-F40A-B9BB-F1892631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6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24DC-A7A8-5EBE-B2BB-BEED77FD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Dragon Burst Experiment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E9A7CC-8FCD-4CC8-DC00-4F2AE19031C9}"/>
              </a:ext>
            </a:extLst>
          </p:cNvPr>
          <p:cNvGrpSpPr/>
          <p:nvPr/>
        </p:nvGrpSpPr>
        <p:grpSpPr>
          <a:xfrm>
            <a:off x="8664257" y="2422271"/>
            <a:ext cx="2635885" cy="1352549"/>
            <a:chOff x="998934" y="5424830"/>
            <a:chExt cx="2635885" cy="1352549"/>
          </a:xfrm>
        </p:grpSpPr>
        <p:pic>
          <p:nvPicPr>
            <p:cNvPr id="16" name="Picture 2" descr="Charmander Evolution - Etsy Canada">
              <a:extLst>
                <a:ext uri="{FF2B5EF4-FFF2-40B4-BE49-F238E27FC236}">
                  <a16:creationId xmlns:a16="http://schemas.microsoft.com/office/drawing/2014/main" id="{4FCAF85B-5D8D-93AC-07D5-A71D3A2BFF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8934" y="5438898"/>
              <a:ext cx="2635885" cy="1300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0B866F-319B-233D-419F-F99C18E95947}"/>
                </a:ext>
              </a:extLst>
            </p:cNvPr>
            <p:cNvSpPr txBox="1"/>
            <p:nvPr/>
          </p:nvSpPr>
          <p:spPr>
            <a:xfrm>
              <a:off x="1114388" y="6350434"/>
              <a:ext cx="690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10x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573287-E5D9-DE87-EE60-FF3DA3E507D4}"/>
                </a:ext>
              </a:extLst>
            </p:cNvPr>
            <p:cNvSpPr txBox="1"/>
            <p:nvPr/>
          </p:nvSpPr>
          <p:spPr>
            <a:xfrm>
              <a:off x="1735743" y="6363280"/>
              <a:ext cx="835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10</a:t>
              </a:r>
              <a:r>
                <a:rPr lang="en-US" sz="1800" b="1" baseline="30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  <a:r>
                <a:rPr lang="en-US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BE3904-EE63-2890-708B-AEFAD0441B9B}"/>
                </a:ext>
              </a:extLst>
            </p:cNvPr>
            <p:cNvSpPr txBox="1"/>
            <p:nvPr/>
          </p:nvSpPr>
          <p:spPr>
            <a:xfrm>
              <a:off x="1021783" y="5424830"/>
              <a:ext cx="69021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Burst level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962281-934B-30EE-076D-4273745F66E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011" y="5562239"/>
              <a:ext cx="17243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3B2AE-3DE8-408B-B095-762CC31910A0}"/>
                </a:ext>
              </a:extLst>
            </p:cNvPr>
            <p:cNvSpPr txBox="1"/>
            <p:nvPr/>
          </p:nvSpPr>
          <p:spPr>
            <a:xfrm>
              <a:off x="2578361" y="6408047"/>
              <a:ext cx="835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10</a:t>
              </a:r>
              <a:r>
                <a:rPr lang="en-US" b="1" baseline="30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08A09BE8-62E1-70E6-375F-89AF313A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0961" y="365124"/>
            <a:ext cx="1219074" cy="12190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01C1CF-AFC8-E2C9-F754-71CE3F421658}"/>
              </a:ext>
            </a:extLst>
          </p:cNvPr>
          <p:cNvSpPr txBox="1"/>
          <p:nvPr/>
        </p:nvSpPr>
        <p:spPr>
          <a:xfrm>
            <a:off x="8766716" y="5759633"/>
            <a:ext cx="2587084" cy="26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Lucida Grande" panose="020B0600040502020204" pitchFamily="34" charset="0"/>
                <a:cs typeface="Lucida Grande" panose="020B0600040502020204" pitchFamily="34" charset="0"/>
              </a:rPr>
              <a:t>Slides courtesy of Ilham </a:t>
            </a:r>
            <a:r>
              <a:rPr lang="en-US" sz="105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Variansyah</a:t>
            </a:r>
            <a:endParaRPr lang="en-US" sz="105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275D297-2E2C-FDEE-6543-13FC217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C2778A-8936-8FBC-4580-5DCA8AD243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31"/>
          <a:stretch/>
        </p:blipFill>
        <p:spPr>
          <a:xfrm>
            <a:off x="8691196" y="4506404"/>
            <a:ext cx="2743200" cy="985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D92F0-EADD-EE8D-9286-CB2C8CC0A452}"/>
              </a:ext>
            </a:extLst>
          </p:cNvPr>
          <p:cNvSpPr txBox="1"/>
          <p:nvPr/>
        </p:nvSpPr>
        <p:spPr>
          <a:xfrm>
            <a:off x="7914084" y="1702106"/>
            <a:ext cx="408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GIF removed for size constraint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C6400-F5D7-D54B-AE4C-DF6DEEA7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64" y="1376186"/>
            <a:ext cx="6427913" cy="46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072C-862F-8492-F0CD-8C9D9DD3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C40B-6D3C-6E9B-CA10-01FEB00E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 linear algebra, physics happens at the kernel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Each particle history is independent of every other particle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Solutions always have a statistical error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Converges very slowly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We’ll need every FLOP we can get!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37775-CAD4-7F91-08A5-913DD0D4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6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Lucida Grande" panose="020B0600040502020204" pitchFamily="34" charset="0"/>
            <a:cs typeface="Lucida Grande" panose="020B06000405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28683</TotalTime>
  <Words>5548</Words>
  <Application>Microsoft Macintosh PowerPoint</Application>
  <PresentationFormat>Widescreen</PresentationFormat>
  <Paragraphs>516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Cascadia Code SemiBold</vt:lpstr>
      <vt:lpstr>Cascadia Code SemiLight</vt:lpstr>
      <vt:lpstr>Lucida Grande</vt:lpstr>
      <vt:lpstr>Verdana</vt:lpstr>
      <vt:lpstr>Wingdings</vt:lpstr>
      <vt:lpstr>Office Theme</vt:lpstr>
      <vt:lpstr>Monte Carlo/Dynamic Code: Performant and Portable High-Performance Computing at Scale via Python and Numba </vt:lpstr>
      <vt:lpstr>PowerPoint Presentation</vt:lpstr>
      <vt:lpstr>Dragon Burst Experiment</vt:lpstr>
      <vt:lpstr>Fission Chain Reaction</vt:lpstr>
      <vt:lpstr>Dragon Burst Experiment</vt:lpstr>
      <vt:lpstr>Monte Carlo Algorithm: Transmittance </vt:lpstr>
      <vt:lpstr>Monte Carlo / More Complexly</vt:lpstr>
      <vt:lpstr>Dragon Burst Experiment</vt:lpstr>
      <vt:lpstr>Major take aways</vt:lpstr>
      <vt:lpstr>MC/DC at HPC</vt:lpstr>
      <vt:lpstr>MC/DC Layout</vt:lpstr>
      <vt:lpstr>Monte Carlo/Dynamic Code (MC/DC)</vt:lpstr>
      <vt:lpstr>Time-dependent Kobayashi dog-leg benchmark</vt:lpstr>
      <vt:lpstr>OpenMC vs MC/DC</vt:lpstr>
      <vt:lpstr>GPU Implementation of MC/DC</vt:lpstr>
      <vt:lpstr>MC/DC CPU v MC/DC GPU</vt:lpstr>
      <vt:lpstr>Publications that Force Good Development</vt:lpstr>
      <vt:lpstr>Limitations of Numba</vt:lpstr>
      <vt:lpstr>PowerPoint Presentation</vt:lpstr>
      <vt:lpstr>Numba-Python v Others</vt:lpstr>
      <vt:lpstr>Current and Ongoing Work</vt:lpstr>
      <vt:lpstr>Conclusions</vt:lpstr>
      <vt:lpstr>Numba Compilation</vt:lpstr>
      <vt:lpstr>MC/DC Verification: Continuous energy physics</vt:lpstr>
      <vt:lpstr>PowerPoint Presentation</vt:lpstr>
      <vt:lpstr>MC/DC current core capabilities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One-Cell Inversion Method for Transient Transport on GPUs</dc:title>
  <dc:creator>Morgan, Joanna P</dc:creator>
  <cp:lastModifiedBy>Morgan, Joanna P</cp:lastModifiedBy>
  <cp:revision>85</cp:revision>
  <dcterms:created xsi:type="dcterms:W3CDTF">2023-07-18T18:33:57Z</dcterms:created>
  <dcterms:modified xsi:type="dcterms:W3CDTF">2024-07-12T00:36:51Z</dcterms:modified>
</cp:coreProperties>
</file>